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08"/>
  </p:notesMasterIdLst>
  <p:sldIdLst>
    <p:sldId id="257" r:id="rId2"/>
    <p:sldId id="258" r:id="rId3"/>
    <p:sldId id="276" r:id="rId4"/>
    <p:sldId id="284" r:id="rId5"/>
    <p:sldId id="285" r:id="rId6"/>
    <p:sldId id="289" r:id="rId7"/>
    <p:sldId id="332" r:id="rId8"/>
    <p:sldId id="286" r:id="rId9"/>
    <p:sldId id="331" r:id="rId10"/>
    <p:sldId id="290" r:id="rId11"/>
    <p:sldId id="333" r:id="rId12"/>
    <p:sldId id="334" r:id="rId13"/>
    <p:sldId id="357" r:id="rId14"/>
    <p:sldId id="291" r:id="rId15"/>
    <p:sldId id="345" r:id="rId16"/>
    <p:sldId id="341" r:id="rId17"/>
    <p:sldId id="342" r:id="rId18"/>
    <p:sldId id="344" r:id="rId19"/>
    <p:sldId id="343" r:id="rId20"/>
    <p:sldId id="340" r:id="rId21"/>
    <p:sldId id="335" r:id="rId22"/>
    <p:sldId id="336" r:id="rId23"/>
    <p:sldId id="337" r:id="rId24"/>
    <p:sldId id="338" r:id="rId25"/>
    <p:sldId id="339" r:id="rId26"/>
    <p:sldId id="358" r:id="rId27"/>
    <p:sldId id="363" r:id="rId28"/>
    <p:sldId id="364" r:id="rId29"/>
    <p:sldId id="389" r:id="rId30"/>
    <p:sldId id="292" r:id="rId31"/>
    <p:sldId id="366" r:id="rId32"/>
    <p:sldId id="367" r:id="rId33"/>
    <p:sldId id="368" r:id="rId34"/>
    <p:sldId id="369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70" r:id="rId44"/>
    <p:sldId id="305" r:id="rId45"/>
    <p:sldId id="371" r:id="rId46"/>
    <p:sldId id="306" r:id="rId47"/>
    <p:sldId id="372" r:id="rId48"/>
    <p:sldId id="373" r:id="rId49"/>
    <p:sldId id="308" r:id="rId50"/>
    <p:sldId id="309" r:id="rId51"/>
    <p:sldId id="310" r:id="rId52"/>
    <p:sldId id="311" r:id="rId53"/>
    <p:sldId id="312" r:id="rId54"/>
    <p:sldId id="314" r:id="rId55"/>
    <p:sldId id="375" r:id="rId56"/>
    <p:sldId id="376" r:id="rId57"/>
    <p:sldId id="390" r:id="rId58"/>
    <p:sldId id="378" r:id="rId59"/>
    <p:sldId id="379" r:id="rId60"/>
    <p:sldId id="380" r:id="rId61"/>
    <p:sldId id="391" r:id="rId62"/>
    <p:sldId id="392" r:id="rId63"/>
    <p:sldId id="383" r:id="rId64"/>
    <p:sldId id="384" r:id="rId65"/>
    <p:sldId id="385" r:id="rId66"/>
    <p:sldId id="386" r:id="rId67"/>
    <p:sldId id="387" r:id="rId68"/>
    <p:sldId id="388" r:id="rId69"/>
    <p:sldId id="293" r:id="rId70"/>
    <p:sldId id="347" r:id="rId71"/>
    <p:sldId id="346" r:id="rId72"/>
    <p:sldId id="302" r:id="rId73"/>
    <p:sldId id="303" r:id="rId74"/>
    <p:sldId id="304" r:id="rId75"/>
    <p:sldId id="362" r:id="rId76"/>
    <p:sldId id="307" r:id="rId77"/>
    <p:sldId id="348" r:id="rId78"/>
    <p:sldId id="313" r:id="rId79"/>
    <p:sldId id="359" r:id="rId80"/>
    <p:sldId id="350" r:id="rId81"/>
    <p:sldId id="351" r:id="rId82"/>
    <p:sldId id="318" r:id="rId83"/>
    <p:sldId id="319" r:id="rId84"/>
    <p:sldId id="315" r:id="rId85"/>
    <p:sldId id="316" r:id="rId86"/>
    <p:sldId id="323" r:id="rId87"/>
    <p:sldId id="325" r:id="rId88"/>
    <p:sldId id="317" r:id="rId89"/>
    <p:sldId id="322" r:id="rId90"/>
    <p:sldId id="324" r:id="rId91"/>
    <p:sldId id="352" r:id="rId92"/>
    <p:sldId id="353" r:id="rId93"/>
    <p:sldId id="361" r:id="rId94"/>
    <p:sldId id="320" r:id="rId95"/>
    <p:sldId id="321" r:id="rId96"/>
    <p:sldId id="326" r:id="rId97"/>
    <p:sldId id="327" r:id="rId98"/>
    <p:sldId id="328" r:id="rId99"/>
    <p:sldId id="355" r:id="rId100"/>
    <p:sldId id="356" r:id="rId101"/>
    <p:sldId id="282" r:id="rId102"/>
    <p:sldId id="283" r:id="rId103"/>
    <p:sldId id="329" r:id="rId104"/>
    <p:sldId id="330" r:id="rId105"/>
    <p:sldId id="262" r:id="rId106"/>
    <p:sldId id="27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5326" autoAdjust="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28/02/2022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349238D1-B869-4CA0-8892-F4A27ECFE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B53107-5100-4B0E-ADF1-F1913DCF2F83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046A1D7-835E-4650-B611-40F47A3EE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48EB6B3-077A-4C3A-B442-C0683AFE3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0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2CFEBACA-08E7-4395-A042-62691C2305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A57FFD-92CA-40D3-8865-393A88DA44F8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FA4F272-5F27-4475-B31F-F8B2E69C1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7A40818-C2D0-408D-9F85-3248FB79C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8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1D65DA8-BFBD-4397-87C7-BEA540207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308F1B-F95F-45EE-A5E6-849F65C610BE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D6C8877C-4812-402D-8418-A24ACBAB1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13EA33-B376-4E57-823D-AE7B77514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1D65DA8-BFBD-4397-87C7-BEA540207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308F1B-F95F-45EE-A5E6-849F65C610BE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D6C8877C-4812-402D-8418-A24ACBAB1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13EA33-B376-4E57-823D-AE7B77514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6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bin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web/Rock-around-the-Clock" TargetMode="External"/><Relationship Id="rId1" Type="http://schemas.openxmlformats.org/officeDocument/2006/relationships/audio" Target="../media/audio1.bin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wmf"/><Relationship Id="rId15" Type="http://schemas.openxmlformats.org/officeDocument/2006/relationships/hyperlink" Target="web/Your-cracker-mask!" TargetMode="External"/><Relationship Id="rId10" Type="http://schemas.openxmlformats.org/officeDocument/2006/relationships/hyperlink" Target="web/Closed-Cracker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hyperlink" Target="web/Open-Cracker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C0FC20F-AFC7-44B2-9D9C-E682CAB2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584" y="4294605"/>
            <a:ext cx="4778189" cy="699248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0" dirty="0">
                <a:latin typeface="Signika"/>
              </a:rPr>
              <a:t>Tim </a:t>
            </a:r>
            <a:r>
              <a:rPr lang="en-US" i="0" dirty="0" err="1">
                <a:latin typeface="Signika"/>
              </a:rPr>
              <a:t>Penyusun</a:t>
            </a:r>
            <a:r>
              <a:rPr lang="en-US" i="0" dirty="0">
                <a:latin typeface="Signika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0" dirty="0">
                <a:latin typeface="Signika"/>
              </a:rPr>
              <a:t>RPS INTERAKSI MANUSIA DAN KOMPUTER</a:t>
            </a:r>
            <a:endParaRPr lang="en-ID" sz="1600" dirty="0">
              <a:latin typeface="Signika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 – S1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9324975" y="665384"/>
            <a:ext cx="2295526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580" y="2386367"/>
            <a:ext cx="8656320" cy="8597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RAGAM DIALOG/ GAYA INTERAKSI</a:t>
            </a: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E62C5B2D-CC9D-46F7-AF43-2B90072653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371601"/>
            <a:ext cx="8229600" cy="48355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d-ID" altLang="en-US" sz="2400" dirty="0">
                <a:latin typeface="Signika"/>
              </a:rPr>
              <a:t>4. </a:t>
            </a:r>
            <a:r>
              <a:rPr lang="en-US" altLang="en-US" sz="2400" dirty="0" err="1">
                <a:latin typeface="Signika"/>
              </a:rPr>
              <a:t>Antarmuka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pengguna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grafik</a:t>
            </a:r>
            <a:r>
              <a:rPr lang="en-US" altLang="en-US" sz="2400" dirty="0">
                <a:latin typeface="Signika"/>
              </a:rPr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/>
              </a:rPr>
              <a:t>Berbentuk</a:t>
            </a:r>
            <a:r>
              <a:rPr lang="en-US" altLang="en-US" sz="2400" dirty="0">
                <a:latin typeface="Signika"/>
              </a:rPr>
              <a:t> visual (GUI : Graphic User Interface) </a:t>
            </a:r>
            <a:r>
              <a:rPr lang="en-US" altLang="en-US" sz="2400" dirty="0" err="1">
                <a:latin typeface="Signika"/>
              </a:rPr>
              <a:t>menggunakan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grafik</a:t>
            </a:r>
            <a:r>
              <a:rPr lang="en-US" altLang="en-US" sz="2400" dirty="0">
                <a:latin typeface="Signika"/>
              </a:rPr>
              <a:t>, ikon, dan </a:t>
            </a:r>
            <a:r>
              <a:rPr lang="en-US" altLang="en-US" sz="2400" dirty="0" err="1">
                <a:latin typeface="Signika"/>
              </a:rPr>
              <a:t>animasi</a:t>
            </a:r>
            <a:endParaRPr lang="en-US" altLang="en-US" sz="2400" dirty="0">
              <a:latin typeface="Signika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/>
              </a:rPr>
              <a:t>Secara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komersil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mulai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tahun</a:t>
            </a:r>
            <a:r>
              <a:rPr lang="en-US" altLang="en-US" sz="2400" dirty="0">
                <a:latin typeface="Signika"/>
              </a:rPr>
              <a:t> 1980-an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/>
              </a:rPr>
              <a:t>Interaksi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berdasar</a:t>
            </a:r>
            <a:r>
              <a:rPr lang="en-US" altLang="en-US" sz="2400" dirty="0">
                <a:latin typeface="Signika"/>
              </a:rPr>
              <a:t> WIMP (window, icon, menu, dan pointer)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/>
              </a:rPr>
              <a:t>Manipulasi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langsung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dari</a:t>
            </a:r>
            <a:r>
              <a:rPr lang="en-US" altLang="en-US" sz="2400" dirty="0">
                <a:latin typeface="Signika"/>
              </a:rPr>
              <a:t> user </a:t>
            </a:r>
            <a:r>
              <a:rPr lang="en-US" altLang="en-US" sz="2400" dirty="0" err="1">
                <a:latin typeface="Signika"/>
              </a:rPr>
              <a:t>dengan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objek</a:t>
            </a:r>
            <a:r>
              <a:rPr lang="en-US" altLang="en-US" sz="2400" dirty="0">
                <a:latin typeface="Signika"/>
              </a:rPr>
              <a:t> visual </a:t>
            </a:r>
            <a:r>
              <a:rPr lang="en-US" altLang="en-US" sz="2400" dirty="0" err="1">
                <a:latin typeface="Signika"/>
              </a:rPr>
              <a:t>melalui</a:t>
            </a:r>
            <a:r>
              <a:rPr lang="en-US" altLang="en-US" sz="2400" dirty="0">
                <a:latin typeface="Signika"/>
              </a:rPr>
              <a:t> mouse </a:t>
            </a:r>
            <a:r>
              <a:rPr lang="en-US" altLang="en-US" sz="2400" dirty="0" err="1">
                <a:latin typeface="Signika"/>
              </a:rPr>
              <a:t>atau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peranti</a:t>
            </a:r>
            <a:r>
              <a:rPr lang="en-US" altLang="en-US" sz="2400" dirty="0">
                <a:latin typeface="Signika"/>
              </a:rPr>
              <a:t> lain.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Signika"/>
              </a:rPr>
              <a:t>Point and click, drag and drop, dan </a:t>
            </a:r>
            <a:r>
              <a:rPr lang="en-US" altLang="en-US" sz="2400" dirty="0" err="1">
                <a:latin typeface="Signika"/>
              </a:rPr>
              <a:t>menggerakkan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objek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merupakan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ciri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utama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dalam</a:t>
            </a:r>
            <a:r>
              <a:rPr lang="en-US" altLang="en-US" sz="2400" dirty="0">
                <a:latin typeface="Signika"/>
              </a:rPr>
              <a:t> GUI</a:t>
            </a:r>
          </a:p>
        </p:txBody>
      </p:sp>
      <p:sp>
        <p:nvSpPr>
          <p:cNvPr id="55299" name="Rectangle 4">
            <a:extLst>
              <a:ext uri="{FF2B5EF4-FFF2-40B4-BE49-F238E27FC236}">
                <a16:creationId xmlns:a16="http://schemas.microsoft.com/office/drawing/2014/main" id="{0D783EC9-8848-4E2E-ADE7-58CDBE1D4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511" y="714375"/>
            <a:ext cx="8229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2800" b="1" dirty="0">
                <a:latin typeface="Signika"/>
              </a:rPr>
              <a:t>Lima </a:t>
            </a:r>
            <a:r>
              <a:rPr lang="en-US" altLang="en-US" sz="2800" b="1" dirty="0" err="1">
                <a:latin typeface="Signika"/>
              </a:rPr>
              <a:t>Generasi</a:t>
            </a:r>
            <a:r>
              <a:rPr lang="en-US" altLang="en-US" sz="2800" b="1" dirty="0">
                <a:latin typeface="Signika"/>
              </a:rPr>
              <a:t> </a:t>
            </a:r>
            <a:r>
              <a:rPr lang="en-US" altLang="en-US" sz="2800" b="1" dirty="0" err="1">
                <a:latin typeface="Signika"/>
              </a:rPr>
              <a:t>Perkembangan</a:t>
            </a:r>
            <a:r>
              <a:rPr lang="en-US" altLang="en-US" sz="2800" b="1" dirty="0">
                <a:latin typeface="Signika"/>
              </a:rPr>
              <a:t> User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8B0BC-575F-44E0-93A6-6A2E74BD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6944698-1FAF-4B8F-BE76-AF3475A58EE8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D9722E4-A786-4BBA-AE2C-FFD5E607B314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9685307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B8409DA-C38A-4A0F-9FCB-92C242913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4408" y="880456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0745381-DA44-4B0E-8A51-A0216019A0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03680" y="1909763"/>
            <a:ext cx="8229600" cy="4876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Prinsip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Fisikal</a:t>
            </a:r>
            <a:r>
              <a:rPr lang="en-US" altLang="en-US" sz="2000" dirty="0">
                <a:latin typeface="Signika" panose="02010003020600000004"/>
              </a:rPr>
              <a:t> (</a:t>
            </a:r>
            <a:r>
              <a:rPr lang="en-US" altLang="en-US" sz="2000" dirty="0" err="1">
                <a:latin typeface="Signika" panose="02010003020600000004"/>
              </a:rPr>
              <a:t>lnjt</a:t>
            </a:r>
            <a:r>
              <a:rPr lang="en-US" altLang="en-US" sz="2000" dirty="0">
                <a:latin typeface="Signika" panose="02010003020600000004"/>
              </a:rPr>
              <a:t>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Memberikan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mobilisasi</a:t>
            </a:r>
            <a:r>
              <a:rPr lang="en-US" altLang="en-US" sz="2000" dirty="0">
                <a:latin typeface="Signika" panose="02010003020600000004"/>
              </a:rPr>
              <a:t> dan </a:t>
            </a:r>
            <a:r>
              <a:rPr lang="en-US" altLang="en-US" sz="2000" dirty="0" err="1">
                <a:latin typeface="Signika" panose="02010003020600000004"/>
              </a:rPr>
              <a:t>mengubah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postur</a:t>
            </a:r>
            <a:r>
              <a:rPr lang="en-US" altLang="en-US" sz="2000" dirty="0">
                <a:latin typeface="Signika" panose="02010003020600000004"/>
              </a:rPr>
              <a:t>/</a:t>
            </a:r>
            <a:r>
              <a:rPr lang="en-US" altLang="en-US" sz="2000" dirty="0" err="1">
                <a:latin typeface="Signika" panose="02010003020600000004"/>
              </a:rPr>
              <a:t>posisi</a:t>
            </a:r>
            <a:endParaRPr lang="en-US" altLang="en-US" sz="2000" dirty="0">
              <a:latin typeface="Signika" panose="02010003020600000004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Menahan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getaran</a:t>
            </a:r>
            <a:endParaRPr lang="en-US" altLang="en-US" sz="2000" dirty="0">
              <a:latin typeface="Signika" panose="02010003020600000004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Menciptakan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lingkungan</a:t>
            </a:r>
            <a:r>
              <a:rPr lang="en-US" altLang="en-US" sz="2000" dirty="0">
                <a:latin typeface="Signika" panose="02010003020600000004"/>
              </a:rPr>
              <a:t> yang </a:t>
            </a:r>
            <a:r>
              <a:rPr lang="en-US" altLang="en-US" sz="2000" dirty="0" err="1">
                <a:latin typeface="Signika" panose="02010003020600000004"/>
              </a:rPr>
              <a:t>menyenangkan</a:t>
            </a:r>
            <a:r>
              <a:rPr lang="en-US" altLang="en-US" sz="2000" dirty="0">
                <a:latin typeface="Signika" panose="02010003020600000004"/>
              </a:rPr>
              <a:t> 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Pencahayaan</a:t>
            </a:r>
            <a:r>
              <a:rPr lang="en-US" altLang="en-US" sz="2000" dirty="0">
                <a:latin typeface="Signika" panose="02010003020600000004"/>
              </a:rPr>
              <a:t> yang </a:t>
            </a:r>
            <a:r>
              <a:rPr lang="en-US" altLang="en-US" sz="2000" dirty="0" err="1">
                <a:latin typeface="Signika" panose="02010003020600000004"/>
              </a:rPr>
              <a:t>tepat</a:t>
            </a:r>
            <a:r>
              <a:rPr lang="en-US" altLang="en-US" sz="2000" dirty="0">
                <a:latin typeface="Signika" panose="02010003020600000004"/>
              </a:rPr>
              <a:t> :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Menghindarkan</a:t>
            </a:r>
            <a:r>
              <a:rPr lang="en-US" altLang="en-US" sz="2000" dirty="0">
                <a:latin typeface="Signika" panose="02010003020600000004"/>
              </a:rPr>
              <a:t> user </a:t>
            </a:r>
            <a:r>
              <a:rPr lang="en-US" altLang="en-US" sz="2000" dirty="0" err="1">
                <a:latin typeface="Signika" panose="02010003020600000004"/>
              </a:rPr>
              <a:t>dari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cahaya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langsung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atau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pantulannya</a:t>
            </a:r>
            <a:endParaRPr lang="en-US" altLang="en-US" sz="2000" dirty="0">
              <a:latin typeface="Signika" panose="02010003020600000004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Memperoleh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keseimbangan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antara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kecerahan</a:t>
            </a:r>
            <a:r>
              <a:rPr lang="en-US" altLang="en-US" sz="2000" dirty="0">
                <a:latin typeface="Signika" panose="02010003020600000004"/>
              </a:rPr>
              <a:t> (brightness) </a:t>
            </a:r>
            <a:r>
              <a:rPr lang="en-US" altLang="en-US" sz="2000" dirty="0" err="1">
                <a:latin typeface="Signika" panose="02010003020600000004"/>
              </a:rPr>
              <a:t>layar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tampilan</a:t>
            </a:r>
            <a:r>
              <a:rPr lang="en-US" altLang="en-US" sz="2000" dirty="0">
                <a:latin typeface="Signika" panose="02010003020600000004"/>
              </a:rPr>
              <a:t> dan </a:t>
            </a:r>
            <a:r>
              <a:rPr lang="en-US" altLang="en-US" sz="2000" dirty="0" err="1">
                <a:latin typeface="Signika" panose="02010003020600000004"/>
              </a:rPr>
              <a:t>kecerahan</a:t>
            </a:r>
            <a:r>
              <a:rPr lang="en-US" altLang="en-US" sz="2000" dirty="0">
                <a:latin typeface="Signika" panose="02010003020600000004"/>
              </a:rPr>
              <a:t> yang </a:t>
            </a:r>
            <a:r>
              <a:rPr lang="en-US" altLang="en-US" sz="2000" dirty="0" err="1">
                <a:latin typeface="Signika" panose="02010003020600000004"/>
              </a:rPr>
              <a:t>ada</a:t>
            </a:r>
            <a:r>
              <a:rPr lang="en-US" altLang="en-US" sz="2000" dirty="0">
                <a:latin typeface="Signika" panose="02010003020600000004"/>
              </a:rPr>
              <a:t> di </a:t>
            </a:r>
            <a:r>
              <a:rPr lang="en-US" altLang="en-US" sz="2000" dirty="0" err="1">
                <a:latin typeface="Signika" panose="02010003020600000004"/>
              </a:rPr>
              <a:t>depan</a:t>
            </a:r>
            <a:r>
              <a:rPr lang="en-US" altLang="en-US" sz="2000" dirty="0">
                <a:latin typeface="Signika" panose="02010003020600000004"/>
              </a:rPr>
              <a:t> user.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Menghindari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cahaya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langsung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atau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pantulan</a:t>
            </a:r>
            <a:r>
              <a:rPr lang="en-US" altLang="en-US" sz="2000" dirty="0">
                <a:latin typeface="Signika" panose="02010003020600000004"/>
              </a:rPr>
              <a:t> yang </a:t>
            </a:r>
            <a:r>
              <a:rPr lang="en-US" altLang="en-US" sz="2000" dirty="0" err="1">
                <a:latin typeface="Signika" panose="02010003020600000004"/>
              </a:rPr>
              <a:t>langsung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mengenai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layar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tampilan</a:t>
            </a:r>
            <a:r>
              <a:rPr lang="en-US" altLang="en-US" sz="2000" dirty="0">
                <a:latin typeface="Signika" panose="02010003020600000004"/>
              </a:rPr>
              <a:t>.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Cahaya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langsung</a:t>
            </a:r>
            <a:r>
              <a:rPr lang="en-US" altLang="en-US" sz="2000" dirty="0">
                <a:latin typeface="Signika" panose="02010003020600000004"/>
              </a:rPr>
              <a:t> (</a:t>
            </a:r>
            <a:r>
              <a:rPr lang="en-US" altLang="en-US" sz="2000" dirty="0" err="1">
                <a:latin typeface="Signika" panose="02010003020600000004"/>
              </a:rPr>
              <a:t>berasal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dari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matahari</a:t>
            </a:r>
            <a:r>
              <a:rPr lang="en-US" altLang="en-US" sz="2000" dirty="0">
                <a:latin typeface="Signika" panose="02010003020600000004"/>
              </a:rPr>
              <a:t>)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Cahaya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tidak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langsung</a:t>
            </a:r>
            <a:r>
              <a:rPr lang="en-US" altLang="en-US" sz="2000" dirty="0">
                <a:latin typeface="Signika" panose="02010003020600000004"/>
              </a:rPr>
              <a:t> (</a:t>
            </a:r>
            <a:r>
              <a:rPr lang="en-US" altLang="en-US" sz="2000" dirty="0" err="1">
                <a:latin typeface="Signika" panose="02010003020600000004"/>
              </a:rPr>
              <a:t>pantulan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dari</a:t>
            </a:r>
            <a:r>
              <a:rPr lang="en-US" altLang="en-US" sz="2000" dirty="0">
                <a:latin typeface="Signika" panose="02010003020600000004"/>
              </a:rPr>
              <a:t> </a:t>
            </a:r>
            <a:r>
              <a:rPr lang="en-US" altLang="en-US" sz="2000" dirty="0" err="1">
                <a:latin typeface="Signika" panose="02010003020600000004"/>
              </a:rPr>
              <a:t>tembok</a:t>
            </a:r>
            <a:r>
              <a:rPr lang="en-US" altLang="en-US" sz="2000" dirty="0">
                <a:latin typeface="Signika" panose="02010003020600000004"/>
              </a:rPr>
              <a:t>, </a:t>
            </a:r>
            <a:r>
              <a:rPr lang="en-US" altLang="en-US" sz="2000" dirty="0" err="1">
                <a:latin typeface="Signika" panose="02010003020600000004"/>
              </a:rPr>
              <a:t>lantai</a:t>
            </a:r>
            <a:r>
              <a:rPr lang="en-US" altLang="en-US" sz="2000" dirty="0">
                <a:latin typeface="Signika" panose="02010003020600000004"/>
              </a:rPr>
              <a:t>, </a:t>
            </a:r>
            <a:r>
              <a:rPr lang="en-US" altLang="en-US" sz="2000" dirty="0" err="1">
                <a:latin typeface="Signika" panose="02010003020600000004"/>
              </a:rPr>
              <a:t>meja</a:t>
            </a:r>
            <a:r>
              <a:rPr lang="en-US" altLang="en-US" sz="2000" dirty="0">
                <a:latin typeface="Signika" panose="02010003020600000004"/>
              </a:rPr>
              <a:t>, </a:t>
            </a:r>
            <a:r>
              <a:rPr lang="en-US" altLang="en-US" sz="2000" dirty="0" err="1">
                <a:latin typeface="Signika" panose="02010003020600000004"/>
              </a:rPr>
              <a:t>dsb</a:t>
            </a:r>
            <a:r>
              <a:rPr lang="en-US" altLang="en-US" sz="2000" dirty="0">
                <a:latin typeface="Signika" panose="02010003020600000004"/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>
                <a:latin typeface="Signika" panose="02010003020600000004"/>
              </a:rPr>
              <a:t>Temperatur</a:t>
            </a:r>
            <a:r>
              <a:rPr lang="en-US" altLang="en-US" sz="2000" dirty="0">
                <a:latin typeface="Signika" panose="02010003020600000004"/>
              </a:rPr>
              <a:t> yang </a:t>
            </a:r>
            <a:r>
              <a:rPr lang="en-US" altLang="en-US" sz="2000" dirty="0" err="1">
                <a:latin typeface="Signika" panose="02010003020600000004"/>
              </a:rPr>
              <a:t>tepat</a:t>
            </a:r>
            <a:endParaRPr lang="en-US" altLang="en-US" sz="2000" dirty="0">
              <a:latin typeface="Signika" panose="020100030206000000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49870-C02B-4320-AC6A-E747578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81C81BA-42F3-4586-A975-411D98778FAE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D4AC020-1E43-45B9-9562-9E76D5529FF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F4BEF69-FFA5-4B74-BF17-05BCB298F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Prinsip Ergonomi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1B4089C-7D16-4A6E-9DAF-A6881953A6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 algn="just" eaLnBrk="1" hangingPunct="1"/>
            <a:r>
              <a:rPr lang="en-US" altLang="en-US" sz="2800"/>
              <a:t>Prinsip Kognitif</a:t>
            </a:r>
          </a:p>
          <a:p>
            <a:pPr lvl="1" algn="just" eaLnBrk="1" hangingPunct="1"/>
            <a:r>
              <a:rPr lang="en-US" altLang="en-US" sz="2800"/>
              <a:t>Adanya standarisasi</a:t>
            </a:r>
          </a:p>
          <a:p>
            <a:pPr lvl="1" algn="just" eaLnBrk="1" hangingPunct="1"/>
            <a:r>
              <a:rPr lang="en-US" altLang="en-US" sz="2800"/>
              <a:t>Membuat stereotipe</a:t>
            </a:r>
          </a:p>
          <a:p>
            <a:pPr lvl="1" algn="just" eaLnBrk="1" hangingPunct="1"/>
            <a:r>
              <a:rPr lang="en-US" altLang="en-US" sz="2800"/>
              <a:t>Menghubungkan aksi dengan persepsi</a:t>
            </a:r>
          </a:p>
          <a:p>
            <a:pPr lvl="1" algn="just" eaLnBrk="1" hangingPunct="1"/>
            <a:r>
              <a:rPr lang="en-US" altLang="en-US" sz="2800"/>
              <a:t>Mempermudah pemaparan suatu informasi</a:t>
            </a:r>
          </a:p>
          <a:p>
            <a:pPr lvl="1" algn="just" eaLnBrk="1" hangingPunct="1"/>
            <a:r>
              <a:rPr lang="en-US" altLang="en-US" sz="2800"/>
              <a:t>Menyajikan informasi pada level yang tepat secara detail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0AC5B-3B41-4517-9574-B1E05D40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B238665D-6FA2-48B2-80F1-4856C2729E4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7446149-31B7-4B73-9EE3-BE09F7EE4227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595CC88-8041-46EC-921C-FBB782297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Prinsip Ergonomi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C69437A-5FD9-40ED-9D9C-2D35B9E4E2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 err="1">
                <a:latin typeface="Signika" panose="02010003020600000004"/>
              </a:rPr>
              <a:t>Prinsip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Kognitif</a:t>
            </a:r>
            <a:r>
              <a:rPr lang="en-US" altLang="en-US" sz="2400" dirty="0">
                <a:latin typeface="Signika" panose="02010003020600000004"/>
              </a:rPr>
              <a:t> (</a:t>
            </a:r>
            <a:r>
              <a:rPr lang="en-US" altLang="en-US" sz="2400" dirty="0" err="1">
                <a:latin typeface="Signika" panose="02010003020600000004"/>
              </a:rPr>
              <a:t>lnjt</a:t>
            </a:r>
            <a:r>
              <a:rPr lang="en-US" altLang="en-US" sz="2400" dirty="0">
                <a:latin typeface="Signika" panose="02010003020600000004"/>
              </a:rPr>
              <a:t>)</a:t>
            </a: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Memberikan</a:t>
            </a:r>
            <a:r>
              <a:rPr lang="en-US" altLang="en-US" sz="2400" dirty="0">
                <a:latin typeface="Signika" panose="02010003020600000004"/>
              </a:rPr>
              <a:t> image/</a:t>
            </a:r>
            <a:r>
              <a:rPr lang="en-US" altLang="en-US" sz="2400" dirty="0" err="1">
                <a:latin typeface="Signika" panose="02010003020600000004"/>
              </a:rPr>
              <a:t>gambaran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jelas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Membuat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redundansi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misal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warna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berbeda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cetak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tebal</a:t>
            </a:r>
            <a:r>
              <a:rPr lang="en-US" altLang="en-US" sz="2400" dirty="0">
                <a:latin typeface="Signika" panose="02010003020600000004"/>
              </a:rPr>
              <a:t>, miring, </a:t>
            </a:r>
            <a:r>
              <a:rPr lang="en-US" altLang="en-US" sz="2400" dirty="0" err="1">
                <a:latin typeface="Signika" panose="02010003020600000004"/>
              </a:rPr>
              <a:t>dll</a:t>
            </a:r>
            <a:r>
              <a:rPr lang="en-US" altLang="en-US" sz="2400" dirty="0">
                <a:latin typeface="Signika" panose="02010003020600000004"/>
              </a:rPr>
              <a:t>.</a:t>
            </a: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Membuat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pola</a:t>
            </a:r>
            <a:r>
              <a:rPr lang="en-US" altLang="en-US" sz="2400" dirty="0">
                <a:latin typeface="Signika" panose="02010003020600000004"/>
              </a:rPr>
              <a:t>/patterns</a:t>
            </a: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Memberikan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stimulan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bervariasi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sesuai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kondisi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Memberikan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umpan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balik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secara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cepat</a:t>
            </a:r>
            <a:r>
              <a:rPr lang="en-US" altLang="en-US" sz="2400" dirty="0">
                <a:latin typeface="Signika" panose="02010003020600000004"/>
              </a:rPr>
              <a:t>/</a:t>
            </a:r>
            <a:r>
              <a:rPr lang="en-US" altLang="en-US" sz="2400" dirty="0" err="1">
                <a:latin typeface="Signika" panose="02010003020600000004"/>
              </a:rPr>
              <a:t>seketika</a:t>
            </a:r>
            <a:r>
              <a:rPr lang="en-US" altLang="en-US" sz="2400" dirty="0">
                <a:latin typeface="Signika" panose="02010003020600000004"/>
              </a:rPr>
              <a:t>. </a:t>
            </a:r>
          </a:p>
          <a:p>
            <a:pPr algn="just" eaLnBrk="1" hangingPunct="1"/>
            <a:endParaRPr lang="en-US" altLang="en-US" sz="2400" dirty="0">
              <a:latin typeface="Signika" panose="020100030206000000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D5D75-D31D-4733-BF01-97C57752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AB7C23B-0C7E-4E0D-B168-508F656F71FB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BB05EE6-9945-484C-843F-A2972794699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095B775-69AC-47F8-82DE-126D474102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4408" y="717797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r>
              <a:rPr lang="en-US" altLang="en-US" dirty="0"/>
              <a:t> 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7D91C7E-887D-4951-9B8D-6A1E37105C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47108" name="Picture 5" descr="speedo">
            <a:extLst>
              <a:ext uri="{FF2B5EF4-FFF2-40B4-BE49-F238E27FC236}">
                <a16:creationId xmlns:a16="http://schemas.microsoft.com/office/drawing/2014/main" id="{9DE0675A-043C-4E11-BAC1-474CD3C9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21" y="1527048"/>
            <a:ext cx="7919757" cy="475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EFC0F-6D58-465A-8F71-7E53B366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6FEEA0C-4776-4814-83F2-88B70BA5F40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E9505442-47B1-43A7-8ACD-DF7AF3986EB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4310ED7-ED4D-499A-BEED-1118478CA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3928" y="943486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r>
              <a:rPr lang="en-US" altLang="en-US" dirty="0"/>
              <a:t>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3E0E464-D224-4E9C-A687-E34C75D9D8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48132" name="Picture 5" descr="2r41y5u">
            <a:extLst>
              <a:ext uri="{FF2B5EF4-FFF2-40B4-BE49-F238E27FC236}">
                <a16:creationId xmlns:a16="http://schemas.microsoft.com/office/drawing/2014/main" id="{3C7E5BD6-B5EF-407F-884B-51B535F7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02" y="1846728"/>
            <a:ext cx="7707298" cy="428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06BE7-949A-41B2-A791-28922A3B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104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AB233AC-917B-487C-B2FC-75D144FE0A55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05B73A8-A3DF-40F9-BF32-4B3A5701B22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07" y="461243"/>
            <a:ext cx="6351507" cy="6351507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  <a:endParaRPr lang="en-US" sz="9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</a:rPr>
              <a:t>TEKNIK INFORMATIKA – S1</a:t>
            </a:r>
            <a:endParaRPr lang="en-ID" sz="1050" b="1" dirty="0">
              <a:solidFill>
                <a:schemeClr val="bg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45993" y="1895171"/>
            <a:ext cx="4823010" cy="435653"/>
          </a:xfrm>
        </p:spPr>
        <p:txBody>
          <a:bodyPr>
            <a:normAutofit fontScale="90000"/>
          </a:bodyPr>
          <a:lstStyle/>
          <a:p>
            <a:r>
              <a:rPr lang="en-US" dirty="0"/>
              <a:t>Ada </a:t>
            </a:r>
            <a:r>
              <a:rPr lang="en-US" dirty="0" err="1"/>
              <a:t>pertanyaan</a:t>
            </a:r>
            <a:r>
              <a:rPr lang="en-US" dirty="0"/>
              <a:t>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B7B4C-50BF-4301-8217-C024E413E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3" y="26392"/>
            <a:ext cx="835439" cy="865502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7B77100C-4747-4F27-B0A9-1DDF0F11336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bg1"/>
                </a:solidFill>
              </a:rPr>
              <a:t>INTERAKSI MANUSIA DAN KOMPUTER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0F5A21A3-7179-48BF-B6B7-7D8CF527B29A}"/>
              </a:ext>
            </a:extLst>
          </p:cNvPr>
          <p:cNvSpPr txBox="1">
            <a:spLocks/>
          </p:cNvSpPr>
          <p:nvPr/>
        </p:nvSpPr>
        <p:spPr>
          <a:xfrm>
            <a:off x="1437068" y="178436"/>
            <a:ext cx="2565971" cy="510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</a:rPr>
              <a:t>FAKULTAS ILMU KOMPUTER</a:t>
            </a:r>
            <a:endParaRPr lang="en-ID" sz="1600" b="1" i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540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6600" b="1" dirty="0" err="1"/>
              <a:t>Terimakasih</a:t>
            </a:r>
            <a:endParaRPr lang="en-ID" sz="6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EF76B24A-E3F3-443E-BBE5-6FCE404C7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249" y="855237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GUI Interface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0BA0272-4891-4A52-B1BA-1AAE0EC97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56324" name="Picture 5" descr="iphone_gui">
            <a:extLst>
              <a:ext uri="{FF2B5EF4-FFF2-40B4-BE49-F238E27FC236}">
                <a16:creationId xmlns:a16="http://schemas.microsoft.com/office/drawing/2014/main" id="{0CC4CA62-ACF3-416E-ABE4-23861ECA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20" y="1664488"/>
            <a:ext cx="7396480" cy="465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5FC08-D9A6-4B60-BDA3-94A86253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1FBEC35-353A-4A06-BF19-F26906B2525C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6BA1F263-3329-4164-9A8D-369CE6F09F8E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63710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B0CBD7B-FF52-475A-9F1F-38BCA8601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5368" y="829582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GUI Interface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E4320CD-48D3-4451-9948-DC149004E8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57348" name="Picture 5" descr="1676b28d0a0f8bea3f257af47c48d46b_1Aximion-Beta-1024x768-002_540x405">
            <a:extLst>
              <a:ext uri="{FF2B5EF4-FFF2-40B4-BE49-F238E27FC236}">
                <a16:creationId xmlns:a16="http://schemas.microsoft.com/office/drawing/2014/main" id="{EC098EB3-E91A-4593-8265-980FB9F29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770792"/>
            <a:ext cx="7386320" cy="465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B3514-C40E-4DD1-97DD-DDD0D56E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2F1E1DD-1B1E-4216-AB1B-F470C224BEC2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E982DD9-4BB2-45FD-99EE-F2A43908CCB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24384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9EA92C9C-7CF0-4B64-805F-F22B3FAB8C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524001"/>
            <a:ext cx="8229600" cy="46069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2600"/>
              <a:t>5. </a:t>
            </a:r>
            <a:r>
              <a:rPr lang="en-US" altLang="en-US" sz="2600"/>
              <a:t>Antarmuka pengguna masa depan :</a:t>
            </a:r>
          </a:p>
          <a:p>
            <a:pPr lvl="1" eaLnBrk="1" hangingPunct="1"/>
            <a:r>
              <a:rPr lang="en-US" altLang="en-US" sz="2200"/>
              <a:t>Mengarah pada penambahan unsur animasi obyek, audio (suara dan bunyi), serta unsur tiga dimensi.</a:t>
            </a:r>
          </a:p>
          <a:p>
            <a:pPr lvl="1" eaLnBrk="1" hangingPunct="1"/>
            <a:r>
              <a:rPr lang="en-US" altLang="en-US" sz="2200"/>
              <a:t>Interaksi yang digunakan lebih ke natural language dan membenarkan  penggunaan input yang tidak berformat.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20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BD1F7509-A2FC-4DE8-8324-3AAD1C54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825502"/>
            <a:ext cx="867664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2800" b="1" dirty="0">
                <a:latin typeface="Signika"/>
              </a:rPr>
              <a:t>Lima </a:t>
            </a:r>
            <a:r>
              <a:rPr lang="en-US" altLang="en-US" sz="2800" b="1" dirty="0" err="1">
                <a:latin typeface="Signika"/>
              </a:rPr>
              <a:t>Generasi</a:t>
            </a:r>
            <a:r>
              <a:rPr lang="en-US" altLang="en-US" sz="2800" b="1" dirty="0">
                <a:latin typeface="Signika"/>
              </a:rPr>
              <a:t> </a:t>
            </a:r>
            <a:r>
              <a:rPr lang="en-US" altLang="en-US" sz="2800" b="1" dirty="0" err="1">
                <a:latin typeface="Signika"/>
              </a:rPr>
              <a:t>Perkembangan</a:t>
            </a:r>
            <a:r>
              <a:rPr lang="en-US" altLang="en-US" sz="2800" b="1" dirty="0">
                <a:latin typeface="Signika"/>
              </a:rPr>
              <a:t> User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AFABB-5CA1-4CA5-ADA1-755B73B0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6D872632-0E0B-45C8-9BF4-D58F811B29F6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9301EF2-70CF-422F-8A83-F289E60585E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8435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C0E2576F-40E1-46CE-8156-95AD03A621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153400" cy="4525963"/>
          </a:xfrm>
        </p:spPr>
        <p:txBody>
          <a:bodyPr/>
          <a:lstStyle/>
          <a:p>
            <a:pPr lvl="1" algn="just" eaLnBrk="1" hangingPunct="1"/>
            <a:r>
              <a:rPr lang="en-US" altLang="en-US" sz="2200"/>
              <a:t>Contoh bentuk user interface masa depan :</a:t>
            </a:r>
          </a:p>
          <a:p>
            <a:pPr lvl="2" algn="just" eaLnBrk="1" hangingPunct="1"/>
            <a:r>
              <a:rPr lang="en-US" altLang="en-US" sz="2000"/>
              <a:t>Embodied Interaction : menggunakan gerakan tubuh untuk memberikan input ke komputer</a:t>
            </a:r>
          </a:p>
          <a:p>
            <a:pPr lvl="2" algn="just" eaLnBrk="1" hangingPunct="1"/>
            <a:r>
              <a:rPr lang="en-US" altLang="en-US" sz="2000"/>
              <a:t>3D Virtual Reality : memberikan bentuk seolah user benar-benar berada dalam komputer.</a:t>
            </a:r>
          </a:p>
          <a:p>
            <a:pPr lvl="2" algn="just" eaLnBrk="1" hangingPunct="1"/>
            <a:r>
              <a:rPr lang="en-US" altLang="en-US" sz="2000"/>
              <a:t>Sensing Affect : komputer telah bisa mengenal lingkungan dan pengaruhnya, merasakan, mendengar, dan melihat.</a:t>
            </a:r>
          </a:p>
          <a:p>
            <a:pPr lvl="2" algn="just" eaLnBrk="1" hangingPunct="1"/>
            <a:r>
              <a:rPr lang="en-US" altLang="en-US" sz="2000"/>
              <a:t>Sensor Networks : sensor yang ditempatkan jauh dari komputer, mampu mendeteksi vision dan sound. Merupakan perkembangan teknologi jaringan komputer secara wireless.</a:t>
            </a:r>
          </a:p>
          <a:p>
            <a:pPr lvl="2" algn="just" eaLnBrk="1" hangingPunct="1"/>
            <a:r>
              <a:rPr lang="en-US" altLang="en-US" sz="2000"/>
              <a:t>Cyborg : evolusi perkembangan IMK yang merupakan aspek dari artificial intelligent.</a:t>
            </a:r>
          </a:p>
          <a:p>
            <a:pPr algn="just" eaLnBrk="1" hangingPunct="1"/>
            <a:endParaRPr lang="en-US" altLang="en-US"/>
          </a:p>
        </p:txBody>
      </p:sp>
      <p:sp>
        <p:nvSpPr>
          <p:cNvPr id="59395" name="Rectangle 4">
            <a:extLst>
              <a:ext uri="{FF2B5EF4-FFF2-40B4-BE49-F238E27FC236}">
                <a16:creationId xmlns:a16="http://schemas.microsoft.com/office/drawing/2014/main" id="{66189557-1DE2-4A89-9FDA-CDE7BFDD6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" y="896940"/>
            <a:ext cx="8229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2800" b="1" dirty="0">
                <a:latin typeface="Signika"/>
              </a:rPr>
              <a:t>Lima </a:t>
            </a:r>
            <a:r>
              <a:rPr lang="en-US" altLang="en-US" sz="2800" b="1" dirty="0" err="1">
                <a:latin typeface="Signika"/>
              </a:rPr>
              <a:t>Generasi</a:t>
            </a:r>
            <a:r>
              <a:rPr lang="en-US" altLang="en-US" sz="2800" b="1" dirty="0">
                <a:latin typeface="Signika"/>
              </a:rPr>
              <a:t> </a:t>
            </a:r>
            <a:r>
              <a:rPr lang="en-US" altLang="en-US" sz="2800" b="1" dirty="0" err="1">
                <a:latin typeface="Signika"/>
              </a:rPr>
              <a:t>Perkembangan</a:t>
            </a:r>
            <a:r>
              <a:rPr lang="en-US" altLang="en-US" sz="2800" b="1" dirty="0">
                <a:latin typeface="Signika"/>
              </a:rPr>
              <a:t> User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2F890-055F-4D05-A5B5-FBE24A7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D0A8839-0953-4F1D-AD4D-BF1157C51998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BECE89B-DFA3-4326-AA42-D7F637DBB4B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94545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FCCCB9C-F05F-47C1-9C7D-BAA4F0531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2840" y="714375"/>
            <a:ext cx="8305800" cy="1447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Embodied Interaction</a:t>
            </a:r>
            <a:br>
              <a:rPr lang="id-ID" altLang="en-US" dirty="0"/>
            </a:br>
            <a:r>
              <a:rPr lang="id-ID" altLang="en-US" dirty="0"/>
              <a:t>(</a:t>
            </a:r>
            <a:r>
              <a:rPr lang="en-US" altLang="en-US" dirty="0" err="1"/>
              <a:t>menggunakan</a:t>
            </a:r>
            <a:r>
              <a:rPr lang="en-US" altLang="en-US" dirty="0"/>
              <a:t> </a:t>
            </a:r>
            <a:r>
              <a:rPr lang="en-US" altLang="en-US" dirty="0" err="1"/>
              <a:t>gerakan</a:t>
            </a:r>
            <a:r>
              <a:rPr lang="en-US" altLang="en-US" dirty="0"/>
              <a:t> </a:t>
            </a:r>
            <a:r>
              <a:rPr lang="en-US" altLang="en-US" dirty="0" err="1"/>
              <a:t>tubuh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memberikan</a:t>
            </a:r>
            <a:r>
              <a:rPr lang="en-US" altLang="en-US" dirty="0"/>
              <a:t> input </a:t>
            </a:r>
            <a:r>
              <a:rPr lang="en-US" altLang="en-US" dirty="0" err="1"/>
              <a:t>ke</a:t>
            </a:r>
            <a:r>
              <a:rPr lang="en-US" altLang="en-US" dirty="0"/>
              <a:t> </a:t>
            </a:r>
            <a:r>
              <a:rPr lang="en-US" altLang="en-US" dirty="0" err="1"/>
              <a:t>komputer</a:t>
            </a:r>
            <a:r>
              <a:rPr lang="id-ID" altLang="en-US" dirty="0"/>
              <a:t> )</a:t>
            </a:r>
            <a:endParaRPr lang="en-US" altLang="en-US" dirty="0"/>
          </a:p>
        </p:txBody>
      </p:sp>
      <p:pic>
        <p:nvPicPr>
          <p:cNvPr id="60420" name="Picture 5" descr="kickasskungfu01">
            <a:extLst>
              <a:ext uri="{FF2B5EF4-FFF2-40B4-BE49-F238E27FC236}">
                <a16:creationId xmlns:a16="http://schemas.microsoft.com/office/drawing/2014/main" id="{D4BE4682-D1B7-4B81-8BA4-1A975164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2272190"/>
            <a:ext cx="7884160" cy="43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58E6-0136-4616-9680-CF0AA567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3755735-05E2-4892-BA0D-C5279501E352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CD4E25D-2798-4E3E-BDF0-DEAF1D4E07C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93908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A1A4985-1432-4842-8332-06A9740AC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120" y="659046"/>
            <a:ext cx="9845040" cy="1520825"/>
          </a:xfrm>
        </p:spPr>
        <p:txBody>
          <a:bodyPr/>
          <a:lstStyle/>
          <a:p>
            <a:pPr eaLnBrk="1" hangingPunct="1"/>
            <a:r>
              <a:rPr lang="en-US" altLang="en-US" dirty="0"/>
              <a:t>3D Virtual</a:t>
            </a:r>
            <a:br>
              <a:rPr lang="id-ID" altLang="en-US" dirty="0"/>
            </a:br>
            <a:r>
              <a:rPr lang="en-US" altLang="en-US" sz="2400" dirty="0"/>
              <a:t> </a:t>
            </a:r>
            <a:r>
              <a:rPr lang="id-ID" altLang="en-US" sz="2400" dirty="0"/>
              <a:t>(</a:t>
            </a:r>
            <a:r>
              <a:rPr lang="en-US" altLang="en-US" sz="2400" dirty="0" err="1"/>
              <a:t>memberikan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seolah</a:t>
            </a:r>
            <a:r>
              <a:rPr lang="en-US" altLang="en-US" sz="2400" dirty="0"/>
              <a:t> user </a:t>
            </a:r>
            <a:r>
              <a:rPr lang="en-US" altLang="en-US" sz="2400" dirty="0" err="1"/>
              <a:t>benar-benar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komputer</a:t>
            </a:r>
            <a:r>
              <a:rPr lang="id-ID" altLang="en-US" sz="2400" dirty="0"/>
              <a:t>)</a:t>
            </a:r>
            <a:r>
              <a:rPr lang="en-US" altLang="en-US" sz="2400" dirty="0"/>
              <a:t> </a:t>
            </a:r>
            <a:br>
              <a:rPr lang="id-ID" altLang="en-US" sz="2400" dirty="0"/>
            </a:br>
            <a:endParaRPr lang="en-US" altLang="en-US" sz="2400" dirty="0"/>
          </a:p>
        </p:txBody>
      </p:sp>
      <p:pic>
        <p:nvPicPr>
          <p:cNvPr id="61444" name="Picture 5" descr="171">
            <a:extLst>
              <a:ext uri="{FF2B5EF4-FFF2-40B4-BE49-F238E27FC236}">
                <a16:creationId xmlns:a16="http://schemas.microsoft.com/office/drawing/2014/main" id="{E259ECFC-EDDC-4CCD-98C9-C7ACC80A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717" y="1724737"/>
            <a:ext cx="4174645" cy="493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F84A-EB3D-457B-B3CB-F675FF34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F63C361-C2B0-4948-AB6B-12E205E80E80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97F7E351-EE34-4B4C-9CAA-6098526AABD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08717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FD594B7-EC0E-43EE-A433-EC15D3758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1688" y="809811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3D Virtual Reality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8AF0A22-24F4-4148-B8ED-950E86082B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62468" name="Picture 5" descr="3dmouse">
            <a:extLst>
              <a:ext uri="{FF2B5EF4-FFF2-40B4-BE49-F238E27FC236}">
                <a16:creationId xmlns:a16="http://schemas.microsoft.com/office/drawing/2014/main" id="{37677615-CB8B-43C8-9889-476B10E9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419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7" descr="VirtualDino">
            <a:extLst>
              <a:ext uri="{FF2B5EF4-FFF2-40B4-BE49-F238E27FC236}">
                <a16:creationId xmlns:a16="http://schemas.microsoft.com/office/drawing/2014/main" id="{425027CC-7181-49C3-A9AA-43DDD484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24000"/>
            <a:ext cx="4276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5BE99-BDAD-4B1E-BCAA-6C944978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17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D9DD4D6-A0A3-475D-9455-8C1083D03567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937A1172-CA52-40B6-8FB5-48CE7228B49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11826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6A90F75-100B-4DAA-AB71-3674D7C0E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120" y="728387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en-US" dirty="0"/>
              <a:t>Sensing Affect</a:t>
            </a:r>
            <a:r>
              <a:rPr lang="id-ID" altLang="en-US" dirty="0"/>
              <a:t> </a:t>
            </a:r>
            <a:br>
              <a:rPr lang="id-ID" altLang="en-US" dirty="0"/>
            </a:br>
            <a:r>
              <a:rPr lang="id-ID" altLang="en-US" sz="2400" dirty="0"/>
              <a:t>(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mengenal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lingkungan</a:t>
            </a:r>
            <a:r>
              <a:rPr lang="en-US" altLang="en-US" sz="2400" dirty="0"/>
              <a:t> dan </a:t>
            </a:r>
            <a:r>
              <a:rPr lang="en-US" altLang="en-US" sz="2400" dirty="0" err="1"/>
              <a:t>pengaruhnya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merasakan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mendengar</a:t>
            </a:r>
            <a:r>
              <a:rPr lang="en-US" altLang="en-US" sz="2400" dirty="0"/>
              <a:t>, dan </a:t>
            </a:r>
            <a:r>
              <a:rPr lang="en-US" altLang="en-US" sz="2400" dirty="0" err="1"/>
              <a:t>melihat</a:t>
            </a:r>
            <a:r>
              <a:rPr lang="id-ID" altLang="en-US" sz="2400" dirty="0"/>
              <a:t> )</a:t>
            </a:r>
            <a:endParaRPr lang="en-US" altLang="en-US" sz="2400" dirty="0"/>
          </a:p>
        </p:txBody>
      </p:sp>
      <p:pic>
        <p:nvPicPr>
          <p:cNvPr id="63492" name="Picture 5" descr="remote_sensing">
            <a:extLst>
              <a:ext uri="{FF2B5EF4-FFF2-40B4-BE49-F238E27FC236}">
                <a16:creationId xmlns:a16="http://schemas.microsoft.com/office/drawing/2014/main" id="{859087C3-DEB4-40F2-A468-80E81284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971510"/>
            <a:ext cx="7503160" cy="430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8A36B-8070-49B2-BBCF-8524C122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18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EAFF5CB-DD79-4DE0-B871-DB19EBD4514C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5C2CECE-9CAD-43DB-A527-3820EB603B8E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71547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9D80700-7ADB-4E87-BC76-88676C545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7006" y="714375"/>
            <a:ext cx="9305920" cy="1444625"/>
          </a:xfrm>
        </p:spPr>
        <p:txBody>
          <a:bodyPr/>
          <a:lstStyle/>
          <a:p>
            <a:pPr eaLnBrk="1" hangingPunct="1"/>
            <a:r>
              <a:rPr lang="en-US" altLang="en-US" dirty="0"/>
              <a:t>Sensor Network</a:t>
            </a:r>
            <a:br>
              <a:rPr lang="id-ID" altLang="en-US" dirty="0"/>
            </a:br>
            <a:r>
              <a:rPr lang="en-US" altLang="en-US" sz="2400" dirty="0"/>
              <a:t> </a:t>
            </a:r>
            <a:r>
              <a:rPr lang="id-ID" altLang="en-US" sz="2400" dirty="0"/>
              <a:t>(</a:t>
            </a:r>
            <a:r>
              <a:rPr lang="en-US" altLang="en-US" sz="2400" dirty="0"/>
              <a:t>sensor yang </a:t>
            </a:r>
            <a:r>
              <a:rPr lang="en-US" altLang="en-US" sz="2400" dirty="0" err="1"/>
              <a:t>ditempatkan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jauh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mampu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mendeteksi</a:t>
            </a:r>
            <a:r>
              <a:rPr lang="en-US" altLang="en-US" sz="2400" dirty="0"/>
              <a:t> vision dan sound.</a:t>
            </a:r>
            <a:r>
              <a:rPr lang="id-ID" altLang="en-US" sz="2400" dirty="0"/>
              <a:t>)</a:t>
            </a:r>
            <a:endParaRPr lang="en-US" altLang="en-US" sz="2400" dirty="0"/>
          </a:p>
        </p:txBody>
      </p:sp>
      <p:pic>
        <p:nvPicPr>
          <p:cNvPr id="64516" name="Picture 5" descr="SensorWebImageForEnewsJuly2">
            <a:extLst>
              <a:ext uri="{FF2B5EF4-FFF2-40B4-BE49-F238E27FC236}">
                <a16:creationId xmlns:a16="http://schemas.microsoft.com/office/drawing/2014/main" id="{6FBD529B-3D35-475E-A19D-520A7FB5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54" y="2060577"/>
            <a:ext cx="7269424" cy="439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8F34D-3DB0-49FD-8B25-FEFDF8E8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19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389812A-F170-4E61-97C7-885FECDB9860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6392087-D55B-4E0B-B6D0-F18E1C21898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63725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Autofit/>
          </a:bodyPr>
          <a:lstStyle/>
          <a:p>
            <a:r>
              <a:rPr lang="en-ID" sz="5400" baseline="1207" dirty="0" err="1">
                <a:cs typeface="Times New Roman"/>
              </a:rPr>
              <a:t>Ca</a:t>
            </a:r>
            <a:r>
              <a:rPr lang="en-ID" sz="5400" spc="-29" baseline="1207" dirty="0" err="1">
                <a:cs typeface="Times New Roman"/>
              </a:rPr>
              <a:t>p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spc="-9" baseline="1207" dirty="0" err="1">
                <a:cs typeface="Times New Roman"/>
              </a:rPr>
              <a:t>i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baseline="1207" dirty="0" err="1">
                <a:cs typeface="Times New Roman"/>
              </a:rPr>
              <a:t>n</a:t>
            </a:r>
            <a:r>
              <a:rPr lang="en-ID" sz="5400" spc="14" baseline="1207" dirty="0">
                <a:cs typeface="Times New Roman"/>
              </a:rPr>
              <a:t> </a:t>
            </a:r>
            <a:r>
              <a:rPr lang="en-ID" sz="5400" spc="-9" baseline="1207" dirty="0" err="1">
                <a:cs typeface="Times New Roman"/>
              </a:rPr>
              <a:t>P</a:t>
            </a:r>
            <a:r>
              <a:rPr lang="en-ID" sz="5400" baseline="1207" dirty="0" err="1">
                <a:cs typeface="Times New Roman"/>
              </a:rPr>
              <a:t>e</a:t>
            </a:r>
            <a:r>
              <a:rPr lang="en-ID" sz="5400" spc="-19" baseline="1207" dirty="0" err="1">
                <a:cs typeface="Times New Roman"/>
              </a:rPr>
              <a:t>m</a:t>
            </a:r>
            <a:r>
              <a:rPr lang="en-ID" sz="5400" spc="-29" baseline="1207" dirty="0" err="1">
                <a:cs typeface="Times New Roman"/>
              </a:rPr>
              <a:t>b</a:t>
            </a:r>
            <a:r>
              <a:rPr lang="en-ID" sz="5400" spc="-14" baseline="1207" dirty="0" err="1">
                <a:cs typeface="Times New Roman"/>
              </a:rPr>
              <a:t>e</a:t>
            </a:r>
            <a:r>
              <a:rPr lang="en-ID" sz="5400" spc="-29" baseline="1207" dirty="0" err="1">
                <a:cs typeface="Times New Roman"/>
              </a:rPr>
              <a:t>l</a:t>
            </a:r>
            <a:r>
              <a:rPr lang="en-ID" sz="5400" spc="-19" baseline="1207" dirty="0" err="1">
                <a:cs typeface="Times New Roman"/>
              </a:rPr>
              <a:t>a</a:t>
            </a:r>
            <a:r>
              <a:rPr lang="en-ID" sz="5400" spc="-29" baseline="1207" dirty="0" err="1">
                <a:cs typeface="Times New Roman"/>
              </a:rPr>
              <a:t>j</a:t>
            </a:r>
            <a:r>
              <a:rPr lang="en-ID" sz="5400" spc="-19" baseline="1207" dirty="0" err="1">
                <a:cs typeface="Times New Roman"/>
              </a:rPr>
              <a:t>a</a:t>
            </a:r>
            <a:r>
              <a:rPr lang="en-ID" sz="5400" spc="-25" baseline="1207" dirty="0" err="1">
                <a:cs typeface="Times New Roman"/>
              </a:rPr>
              <a:t>r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baseline="1207" dirty="0" err="1">
                <a:cs typeface="Times New Roman"/>
              </a:rPr>
              <a:t>n</a:t>
            </a:r>
            <a:endParaRPr lang="en-ID" sz="5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Mampu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menjelaskan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pengertian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ragam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 dialog,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Ergonomi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Prinsip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Ergonomi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, Dan Gaya dialog/ </a:t>
            </a:r>
            <a:r>
              <a:rPr lang="en-ID" sz="2400" dirty="0" err="1">
                <a:effectLst/>
                <a:latin typeface="Signika" panose="02010003020600000004"/>
                <a:ea typeface="Times New Roman" panose="02020603050405020304" pitchFamily="18" charset="0"/>
              </a:rPr>
              <a:t>ragam</a:t>
            </a:r>
            <a:r>
              <a:rPr lang="en-ID" sz="2400" dirty="0">
                <a:effectLst/>
                <a:latin typeface="Signika" panose="02010003020600000004"/>
                <a:ea typeface="Times New Roman" panose="02020603050405020304" pitchFamily="18" charset="0"/>
              </a:rPr>
              <a:t> dialog</a:t>
            </a:r>
            <a:endParaRPr lang="en-ID" sz="2400" dirty="0">
              <a:latin typeface="Signika" panose="02010003020600000004"/>
            </a:endParaRPr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Subtitle 4">
            <a:extLst>
              <a:ext uri="{FF2B5EF4-FFF2-40B4-BE49-F238E27FC236}">
                <a16:creationId xmlns:a16="http://schemas.microsoft.com/office/drawing/2014/main" id="{1DF8543A-1FA5-4329-9D6E-8C9F66F5CF1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A60A203E-2A47-4650-8EB1-2586635BF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4223" y="802640"/>
            <a:ext cx="10855960" cy="1189038"/>
          </a:xfrm>
        </p:spPr>
        <p:txBody>
          <a:bodyPr>
            <a:noAutofit/>
          </a:bodyPr>
          <a:lstStyle/>
          <a:p>
            <a:pPr marL="342900" indent="-342900"/>
            <a:r>
              <a:rPr lang="en-US" altLang="en-US" dirty="0"/>
              <a:t>Cyborg  </a:t>
            </a:r>
            <a:r>
              <a:rPr lang="id-ID" altLang="en-US" dirty="0"/>
              <a:t>(</a:t>
            </a:r>
            <a:r>
              <a:rPr lang="en-US" altLang="en-US" dirty="0" err="1"/>
              <a:t>evolusi</a:t>
            </a:r>
            <a:r>
              <a:rPr lang="en-US" altLang="en-US" dirty="0"/>
              <a:t> </a:t>
            </a:r>
            <a:r>
              <a:rPr lang="en-US" altLang="en-US" dirty="0" err="1"/>
              <a:t>perkembangan</a:t>
            </a:r>
            <a:r>
              <a:rPr lang="en-US" altLang="en-US" dirty="0"/>
              <a:t> IMK yang </a:t>
            </a:r>
            <a:r>
              <a:rPr lang="en-US" altLang="en-US" dirty="0" err="1"/>
              <a:t>merupakan</a:t>
            </a:r>
            <a:r>
              <a:rPr lang="en-US" altLang="en-US" dirty="0"/>
              <a:t> </a:t>
            </a:r>
            <a:r>
              <a:rPr lang="en-US" altLang="en-US" dirty="0" err="1"/>
              <a:t>aspek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artificial intelligent</a:t>
            </a:r>
            <a:r>
              <a:rPr lang="id-ID" altLang="en-US" dirty="0"/>
              <a:t>)</a:t>
            </a: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65539" name="Picture 7" descr="cyborg-animals8">
            <a:extLst>
              <a:ext uri="{FF2B5EF4-FFF2-40B4-BE49-F238E27FC236}">
                <a16:creationId xmlns:a16="http://schemas.microsoft.com/office/drawing/2014/main" id="{B29E9ECF-7530-4B87-8B95-070C69058C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4320" y="1651522"/>
            <a:ext cx="3779140" cy="5100116"/>
          </a:xfrm>
          <a:noFill/>
        </p:spPr>
      </p:pic>
      <p:pic>
        <p:nvPicPr>
          <p:cNvPr id="65540" name="Picture 5" descr="kate_moss_cyborg1">
            <a:extLst>
              <a:ext uri="{FF2B5EF4-FFF2-40B4-BE49-F238E27FC236}">
                <a16:creationId xmlns:a16="http://schemas.microsoft.com/office/drawing/2014/main" id="{52669647-09EA-490A-B0EE-81CA1D4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60" y="1706880"/>
            <a:ext cx="3731739" cy="504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E5F5C-E6BD-4636-BE2A-9C8B6B30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ED05905-BDD1-428D-82CB-3E45355F59FF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53E0DD1-C0BE-4670-873B-58F1A433E88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01214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FA2BD226-7B79-4E9C-8C1D-A73068901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8" y="829372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Future Interface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DCCCA52-A16B-4B0F-9F0E-A0E2F29D54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66564" name="Picture 5" descr="security_55">
            <a:extLst>
              <a:ext uri="{FF2B5EF4-FFF2-40B4-BE49-F238E27FC236}">
                <a16:creationId xmlns:a16="http://schemas.microsoft.com/office/drawing/2014/main" id="{FC445761-C58F-4E13-893A-FB1EDDE8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753620"/>
            <a:ext cx="7541260" cy="458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0183F-4AC4-4855-A1D2-8E25661E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710C8F5-7DCA-42AA-BC4A-267C82021505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7D929441-CD5D-45E7-80E8-370ED35CE07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29186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5446272-128D-4266-B94F-AD7666B6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208" y="905415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Future Interface</a:t>
            </a:r>
          </a:p>
        </p:txBody>
      </p:sp>
      <p:pic>
        <p:nvPicPr>
          <p:cNvPr id="67588" name="Picture 5" descr="touchcomputing">
            <a:extLst>
              <a:ext uri="{FF2B5EF4-FFF2-40B4-BE49-F238E27FC236}">
                <a16:creationId xmlns:a16="http://schemas.microsoft.com/office/drawing/2014/main" id="{2CCDA75C-AC54-4F2F-8935-14041A29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714666"/>
            <a:ext cx="7635240" cy="453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1045-CA0D-419A-B44B-F7643D6A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F1C74AEF-DE51-4158-AABC-BB9DFC7E3F2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C443219-36B5-46E1-82E4-A2655262358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06461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B2D5A7F-FB4A-490A-812E-ABFB1EA4E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8289" y="780733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Future Interface</a:t>
            </a:r>
          </a:p>
        </p:txBody>
      </p:sp>
      <p:pic>
        <p:nvPicPr>
          <p:cNvPr id="68612" name="Picture 5" descr="moneyshot_sm">
            <a:extLst>
              <a:ext uri="{FF2B5EF4-FFF2-40B4-BE49-F238E27FC236}">
                <a16:creationId xmlns:a16="http://schemas.microsoft.com/office/drawing/2014/main" id="{291F5AEA-28AC-458D-92FE-EB2D4A3B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568156"/>
            <a:ext cx="7823200" cy="485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1CA1-54A4-48D3-A9E7-B9A768F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F95EE10-95FF-40DB-B12E-0D3FE43C8E1A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9F8EA3F-3534-4A32-9CE1-89622E608D7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70651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5754924-2630-4EF3-B203-AAE0FF277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8289" y="810514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Future Interface</a:t>
            </a:r>
          </a:p>
        </p:txBody>
      </p:sp>
      <p:pic>
        <p:nvPicPr>
          <p:cNvPr id="69636" name="Picture 5" descr="touchscreen3">
            <a:extLst>
              <a:ext uri="{FF2B5EF4-FFF2-40B4-BE49-F238E27FC236}">
                <a16:creationId xmlns:a16="http://schemas.microsoft.com/office/drawing/2014/main" id="{93E4EDEE-BDD7-445A-B7AA-67A9114E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50748"/>
            <a:ext cx="7734300" cy="477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802A6-F884-4529-AB4F-CDF4FEA9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9744BC5-5DF7-41B4-A728-AA9F771C769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B4F69BF-005A-477B-A53F-0CC5FDF9960E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80491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9E8AB1F-E5E7-4C32-AB75-618CDEE46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414337"/>
            <a:ext cx="7467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Future Interface</a:t>
            </a:r>
          </a:p>
        </p:txBody>
      </p:sp>
      <p:pic>
        <p:nvPicPr>
          <p:cNvPr id="70660" name="Picture 5" descr="twitter-mobile-interface">
            <a:extLst>
              <a:ext uri="{FF2B5EF4-FFF2-40B4-BE49-F238E27FC236}">
                <a16:creationId xmlns:a16="http://schemas.microsoft.com/office/drawing/2014/main" id="{9A59A080-CE08-4265-809B-8FF9F6CE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223963"/>
            <a:ext cx="4267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7" descr="samsung-omnia-ii-touchwiz20">
            <a:extLst>
              <a:ext uri="{FF2B5EF4-FFF2-40B4-BE49-F238E27FC236}">
                <a16:creationId xmlns:a16="http://schemas.microsoft.com/office/drawing/2014/main" id="{10CDD345-FC6A-4D62-83A9-F4A188F6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1223963"/>
            <a:ext cx="44862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A5FC4-A529-45A6-9372-5E3E7E7F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8083C43-14EC-4EA7-936D-3B24D56FACBF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1B96F6B2-3283-4F52-84B1-77574D3D3B43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203969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1202F615-E19A-48B4-83BC-CBF56FA93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en-US" dirty="0" err="1"/>
              <a:t>Ragam</a:t>
            </a:r>
            <a:r>
              <a:rPr lang="en-GB" altLang="en-US" dirty="0"/>
              <a:t> Dialog/ Gaya </a:t>
            </a:r>
            <a:r>
              <a:rPr lang="en-GB" altLang="en-US" dirty="0" err="1"/>
              <a:t>Interaksi</a:t>
            </a:r>
            <a:r>
              <a:rPr lang="en-GB" altLang="en-US" dirty="0"/>
              <a:t> </a:t>
            </a:r>
            <a:r>
              <a:rPr lang="en-GB" altLang="en-US" dirty="0" err="1"/>
              <a:t>Secara</a:t>
            </a:r>
            <a:r>
              <a:rPr lang="en-GB" altLang="en-US" dirty="0"/>
              <a:t> </a:t>
            </a:r>
            <a:r>
              <a:rPr lang="en-GB" altLang="en-US" dirty="0" err="1"/>
              <a:t>Umum</a:t>
            </a:r>
            <a:r>
              <a:rPr lang="en-GB" altLang="en-US" dirty="0"/>
              <a:t> :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A48B6DA-E86D-40E7-B6A4-C347C4775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en-US" sz="2400" dirty="0">
                <a:latin typeface="Signika" panose="02010003020600000004"/>
              </a:rPr>
              <a:t>command line interface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menus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natural language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question/answer and query dialogue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form-fills and spreadsheets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WIMP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point and click</a:t>
            </a: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three–dimensional interfaces</a:t>
            </a:r>
            <a:endParaRPr lang="en-GB" altLang="en-US" sz="2400" i="1" dirty="0">
              <a:latin typeface="Signika" panose="020100030206000000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E45C7-408E-4089-8FFE-E8503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26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E88B897-34A3-4686-98D3-6B31ACAA28C0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5B4547C-42B6-4F39-8E58-D7D78085C045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16965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DF79421-42ED-431A-9748-06E7C60D9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1928" y="1047638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>
                <a:latin typeface="Britannic Bold" panose="020B0903060703020204" pitchFamily="34" charset="0"/>
              </a:rPr>
              <a:t>Command Line Interface</a:t>
            </a:r>
            <a:endParaRPr lang="en-US" altLang="en-US">
              <a:latin typeface="Britannic Bold" panose="020B0903060703020204" pitchFamily="34" charset="0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034E30-DBA0-4C3C-82DB-588CD19B8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latin typeface="Signika"/>
              </a:rPr>
              <a:t>Cara </a:t>
            </a:r>
            <a:r>
              <a:rPr lang="en-US" altLang="en-US" sz="2400" dirty="0" err="1">
                <a:latin typeface="Signika"/>
              </a:rPr>
              <a:t>untuk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mengekspresikan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instruksi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ke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komputer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secara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langsung</a:t>
            </a:r>
            <a:r>
              <a:rPr lang="id-ID" altLang="en-US" sz="2400" dirty="0">
                <a:latin typeface="Signika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id-ID" altLang="en-US" sz="2400" dirty="0">
              <a:latin typeface="Signika"/>
            </a:endParaRPr>
          </a:p>
          <a:p>
            <a:pPr eaLnBrk="1" hangingPunct="1">
              <a:lnSpc>
                <a:spcPct val="90000"/>
              </a:lnSpc>
            </a:pPr>
            <a:r>
              <a:rPr lang="id-ID" altLang="en-US" sz="2400" dirty="0">
                <a:latin typeface="Signika"/>
              </a:rPr>
              <a:t>Macam </a:t>
            </a:r>
            <a:r>
              <a:rPr lang="id-ID" altLang="en-US" sz="2400" dirty="0" err="1">
                <a:latin typeface="Signika"/>
              </a:rPr>
              <a:t>Command</a:t>
            </a:r>
            <a:r>
              <a:rPr lang="id-ID" altLang="en-US" sz="2400" dirty="0">
                <a:latin typeface="Signika"/>
              </a:rPr>
              <a:t> Line (Baris Perintah)  :</a:t>
            </a:r>
          </a:p>
          <a:p>
            <a:pPr lvl="1" eaLnBrk="1" hangingPunct="1">
              <a:lnSpc>
                <a:spcPct val="90000"/>
              </a:lnSpc>
            </a:pPr>
            <a:r>
              <a:rPr lang="id-ID" altLang="en-US" sz="2400" dirty="0">
                <a:latin typeface="Signika"/>
              </a:rPr>
              <a:t>Baris Perintah Tunggal</a:t>
            </a:r>
          </a:p>
          <a:p>
            <a:pPr lvl="1" eaLnBrk="1" hangingPunct="1">
              <a:lnSpc>
                <a:spcPct val="90000"/>
              </a:lnSpc>
            </a:pPr>
            <a:r>
              <a:rPr lang="id-ID" altLang="en-US" sz="2400" dirty="0">
                <a:latin typeface="Signika"/>
              </a:rPr>
              <a:t>Baris Perintah Terstruktur</a:t>
            </a:r>
          </a:p>
          <a:p>
            <a:pPr eaLnBrk="1" hangingPunct="1">
              <a:lnSpc>
                <a:spcPct val="90000"/>
              </a:lnSpc>
            </a:pPr>
            <a:endParaRPr lang="id-ID" altLang="en-US" sz="2400" dirty="0">
              <a:latin typeface="Signika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altLang="en-US" sz="2400" dirty="0">
              <a:latin typeface="Signika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Signika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A3770F-4F1F-4647-83F8-4D42AF40278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8CB4184-3CCF-4C84-A1F9-4E17708D83F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D836ADB-6FEF-4ACC-8B25-1B414C1D9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1680" y="772160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Command Line Interface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9E6C5BF-84E0-47FB-AE7F-741AADE9F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8480" y="1676400"/>
            <a:ext cx="82296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d-ID" altLang="en-US" sz="2800" dirty="0"/>
              <a:t>Baris Perintah Tunggal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altLang="en-US" sz="2000" dirty="0"/>
          </a:p>
          <a:p>
            <a:pPr eaLnBrk="1" hangingPunct="1">
              <a:lnSpc>
                <a:spcPct val="90000"/>
              </a:lnSpc>
            </a:pPr>
            <a:r>
              <a:rPr lang="id-ID" altLang="en-US" sz="2000" dirty="0"/>
              <a:t>Perintah dilakukan melalui </a:t>
            </a:r>
            <a:r>
              <a:rPr lang="id-ID" altLang="en-US" sz="2000" dirty="0" err="1"/>
              <a:t>keyboard</a:t>
            </a:r>
            <a:r>
              <a:rPr lang="id-ID" altLang="en-US" sz="2000" dirty="0"/>
              <a:t> dengan sebuah </a:t>
            </a:r>
            <a:r>
              <a:rPr lang="id-ID" altLang="en-US" sz="2000" dirty="0" err="1"/>
              <a:t>key</a:t>
            </a:r>
            <a:r>
              <a:rPr lang="id-ID" altLang="en-US" sz="2000" dirty="0"/>
              <a:t> atau beberapa karakter yang membentuk kata kunci</a:t>
            </a:r>
          </a:p>
          <a:p>
            <a:pPr eaLnBrk="1" hangingPunct="1">
              <a:lnSpc>
                <a:spcPct val="90000"/>
              </a:lnSpc>
            </a:pPr>
            <a:r>
              <a:rPr lang="id-ID" altLang="en-US" sz="2000" dirty="0"/>
              <a:t>Implementasinya :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/>
              <a:t>tombol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fungsi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karakter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tunggal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singkatan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pendek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semua</a:t>
            </a:r>
            <a:r>
              <a:rPr lang="en-US" altLang="en-US" sz="2000" dirty="0"/>
              <a:t> kata,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kombinasi</a:t>
            </a:r>
            <a:endParaRPr lang="id-ID" altLang="en-US" sz="2000" dirty="0"/>
          </a:p>
          <a:p>
            <a:pPr lvl="1"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d-ID" altLang="en-US" sz="2000" dirty="0"/>
              <a:t>Ciri khas baris perintah tunggal 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cocok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tugas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berulang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bagi</a:t>
            </a:r>
            <a:r>
              <a:rPr lang="en-US" altLang="en-US" sz="2000" dirty="0"/>
              <a:t> </a:t>
            </a:r>
            <a:r>
              <a:rPr lang="id-ID" altLang="en-US" sz="2000" dirty="0" err="1"/>
              <a:t>user</a:t>
            </a:r>
            <a:r>
              <a:rPr lang="id-ID" altLang="en-US" sz="2000" dirty="0"/>
              <a:t> yang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ahli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pemula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menawarkan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akses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langsung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fungsi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nama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perintah</a:t>
            </a:r>
            <a:r>
              <a:rPr lang="en-US" altLang="en-US" sz="2000" dirty="0"/>
              <a:t> / </a:t>
            </a:r>
            <a:r>
              <a:rPr lang="en-US" altLang="en-US" sz="2000" dirty="0" err="1"/>
              <a:t>singkatan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bermakna</a:t>
            </a:r>
            <a:r>
              <a:rPr lang="id-ID" altLang="en-US" sz="2000" dirty="0"/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altLang="en-US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: </a:t>
            </a:r>
            <a:r>
              <a:rPr lang="id-ID" altLang="en-US" sz="2000" dirty="0"/>
              <a:t>S</a:t>
            </a:r>
            <a:r>
              <a:rPr lang="en-US" altLang="en-US" sz="2000" dirty="0" err="1"/>
              <a:t>istem</a:t>
            </a:r>
            <a:r>
              <a:rPr lang="en-US" altLang="en-US" sz="2000" dirty="0"/>
              <a:t> </a:t>
            </a:r>
            <a:r>
              <a:rPr lang="id-ID" altLang="en-US" sz="2000" dirty="0"/>
              <a:t>Operasi </a:t>
            </a:r>
            <a:r>
              <a:rPr lang="en-US" altLang="en-US" sz="2000" dirty="0"/>
              <a:t>Unix</a:t>
            </a:r>
            <a:r>
              <a:rPr lang="id-ID" altLang="en-US" sz="2000" dirty="0"/>
              <a:t>, DOS</a:t>
            </a:r>
            <a:endParaRPr lang="en-US" altLang="en-US" sz="22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966BFE-D272-427C-A223-C66341C9DCB3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065EEA4-E737-4BBC-BB54-51A720C40E7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C3AAB1-CF1B-4791-8833-86625A1F89A4}"/>
              </a:ext>
            </a:extLst>
          </p:cNvPr>
          <p:cNvSpPr txBox="1">
            <a:spLocks/>
          </p:cNvSpPr>
          <p:nvPr/>
        </p:nvSpPr>
        <p:spPr>
          <a:xfrm>
            <a:off x="1981200" y="14478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id-ID" altLang="en-US" dirty="0"/>
              <a:t>Baris perintah tunggal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DEFAA0-5CA2-4E15-8DB6-74156CB64BC1}"/>
              </a:ext>
            </a:extLst>
          </p:cNvPr>
          <p:cNvSpPr txBox="1">
            <a:spLocks/>
          </p:cNvSpPr>
          <p:nvPr/>
        </p:nvSpPr>
        <p:spPr>
          <a:xfrm>
            <a:off x="1994851" y="2021841"/>
            <a:ext cx="4040188" cy="457199"/>
          </a:xfrm>
          <a:prstGeom prst="rect">
            <a:avLst/>
          </a:prstGeom>
          <a:ln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altLang="en-US" sz="2000" dirty="0">
                <a:latin typeface="Signika" panose="02010003020600000004"/>
              </a:rPr>
              <a:t>Keuntungan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74EF65-D145-468C-9579-585599F603DA}"/>
              </a:ext>
            </a:extLst>
          </p:cNvPr>
          <p:cNvSpPr txBox="1">
            <a:spLocks/>
          </p:cNvSpPr>
          <p:nvPr/>
        </p:nvSpPr>
        <p:spPr>
          <a:xfrm>
            <a:off x="1981200" y="2479040"/>
            <a:ext cx="4040188" cy="4133851"/>
          </a:xfrm>
          <a:prstGeom prst="rect">
            <a:avLst/>
          </a:prstGeo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altLang="en-US" sz="2000" dirty="0">
                <a:latin typeface="Signika" panose="02010003020600000004"/>
              </a:rPr>
              <a:t>Cepat</a:t>
            </a:r>
          </a:p>
          <a:p>
            <a:r>
              <a:rPr lang="id-ID" altLang="en-US" sz="2000" dirty="0">
                <a:latin typeface="Signika" panose="02010003020600000004"/>
              </a:rPr>
              <a:t>Efisien</a:t>
            </a:r>
          </a:p>
          <a:p>
            <a:r>
              <a:rPr lang="id-ID" altLang="en-US" sz="2000" dirty="0">
                <a:latin typeface="Signika" panose="02010003020600000004"/>
              </a:rPr>
              <a:t>Akurat</a:t>
            </a:r>
          </a:p>
          <a:p>
            <a:r>
              <a:rPr lang="id-ID" altLang="en-US" sz="2000" dirty="0">
                <a:latin typeface="Signika" panose="02010003020600000004"/>
              </a:rPr>
              <a:t>Ringkas</a:t>
            </a:r>
          </a:p>
          <a:p>
            <a:r>
              <a:rPr lang="id-ID" altLang="en-US" sz="2000" dirty="0">
                <a:latin typeface="Signika" panose="02010003020600000004"/>
              </a:rPr>
              <a:t>Luwes</a:t>
            </a:r>
          </a:p>
          <a:p>
            <a:r>
              <a:rPr lang="id-ID" altLang="en-US" sz="2000" dirty="0">
                <a:latin typeface="Signika" panose="02010003020600000004"/>
              </a:rPr>
              <a:t>Inisiatif oleh pengguna</a:t>
            </a:r>
          </a:p>
          <a:p>
            <a:r>
              <a:rPr lang="id-ID" altLang="en-US" sz="2000" dirty="0" err="1">
                <a:latin typeface="Signika" panose="02010003020600000004"/>
              </a:rPr>
              <a:t>User</a:t>
            </a:r>
            <a:r>
              <a:rPr lang="id-ID" altLang="en-US" sz="2000" dirty="0">
                <a:latin typeface="Signika" panose="02010003020600000004"/>
              </a:rPr>
              <a:t> lebih hati-hati dan </a:t>
            </a:r>
            <a:r>
              <a:rPr lang="id-ID" altLang="en-US" sz="2000" dirty="0" err="1">
                <a:latin typeface="Signika" panose="02010003020600000004"/>
              </a:rPr>
              <a:t>faham</a:t>
            </a:r>
            <a:r>
              <a:rPr lang="id-ID" altLang="en-US" sz="2000" dirty="0">
                <a:latin typeface="Signika" panose="02010003020600000004"/>
              </a:rPr>
              <a:t> dengan setiap perintah yang di eksekusi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045FCD-4C8E-45EA-AE96-A74C131FAEFF}"/>
              </a:ext>
            </a:extLst>
          </p:cNvPr>
          <p:cNvSpPr txBox="1">
            <a:spLocks/>
          </p:cNvSpPr>
          <p:nvPr/>
        </p:nvSpPr>
        <p:spPr>
          <a:xfrm>
            <a:off x="6169026" y="2021841"/>
            <a:ext cx="4041775" cy="457199"/>
          </a:xfrm>
          <a:prstGeom prst="rect">
            <a:avLst/>
          </a:prstGeo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altLang="en-US" sz="2000" dirty="0">
                <a:latin typeface="Signika" panose="02010003020600000004"/>
              </a:rPr>
              <a:t>Kerugian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03CD98-D65A-4F73-874E-5ADA018C187A}"/>
              </a:ext>
            </a:extLst>
          </p:cNvPr>
          <p:cNvSpPr txBox="1">
            <a:spLocks/>
          </p:cNvSpPr>
          <p:nvPr/>
        </p:nvSpPr>
        <p:spPr>
          <a:xfrm>
            <a:off x="6169026" y="2479040"/>
            <a:ext cx="4041775" cy="4133851"/>
          </a:xfrm>
          <a:prstGeom prst="rect">
            <a:avLst/>
          </a:prstGeo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altLang="en-US" sz="2000" dirty="0">
                <a:latin typeface="Signika" panose="02010003020600000004"/>
              </a:rPr>
              <a:t>Memerlukan latihan yang lama</a:t>
            </a:r>
          </a:p>
          <a:p>
            <a:r>
              <a:rPr lang="id-ID" altLang="en-US" sz="2000" dirty="0">
                <a:latin typeface="Signika" panose="02010003020600000004"/>
              </a:rPr>
              <a:t>Membutuhkan penggunaan yang teratur dan sesuai kebutuhan</a:t>
            </a:r>
          </a:p>
          <a:p>
            <a:r>
              <a:rPr lang="id-ID" altLang="en-US" sz="2000" dirty="0">
                <a:latin typeface="Signika" panose="02010003020600000004"/>
              </a:rPr>
              <a:t>Beban ingatan tinggi</a:t>
            </a:r>
          </a:p>
          <a:p>
            <a:r>
              <a:rPr lang="id-ID" altLang="en-US" sz="2000" dirty="0">
                <a:latin typeface="Signika" panose="02010003020600000004"/>
              </a:rPr>
              <a:t>Jelek dalam menangani masalah</a:t>
            </a:r>
          </a:p>
          <a:p>
            <a:endParaRPr lang="id-ID" altLang="en-US" sz="2000" dirty="0">
              <a:latin typeface="Signika" panose="02010003020600000004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2D0DCF-1107-497D-BEFB-6BA793455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" y="751841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GB" sz="4400" kern="0" dirty="0">
                <a:latin typeface="Britannic Bold" pitchFamily="34" charset="0"/>
                <a:ea typeface="+mj-ea"/>
                <a:cs typeface="+mj-cs"/>
              </a:rPr>
              <a:t>Command Line Interface</a:t>
            </a:r>
            <a:endParaRPr lang="en-US" sz="4400" kern="0" dirty="0">
              <a:latin typeface="Britannic Bold" pitchFamily="34" charset="0"/>
              <a:ea typeface="+mj-ea"/>
              <a:cs typeface="+mj-cs"/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9DD7C2D3-99EE-4FA3-BCFA-47FAFBE6A716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38698BD5-E696-4080-9A8C-0204E929FE4F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6460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</a:p>
        </p:txBody>
      </p:sp>
      <p:sp>
        <p:nvSpPr>
          <p:cNvPr id="82" name="Content Placeholder 81"/>
          <p:cNvSpPr>
            <a:spLocks noGrp="1"/>
          </p:cNvSpPr>
          <p:nvPr>
            <p:ph idx="1"/>
          </p:nvPr>
        </p:nvSpPr>
        <p:spPr>
          <a:xfrm>
            <a:off x="5352386" y="2518890"/>
            <a:ext cx="4340065" cy="2976563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Signika"/>
                <a:cs typeface="Aharoni" pitchFamily="2" charset="-79"/>
              </a:rPr>
              <a:t>Apa</a:t>
            </a:r>
            <a:r>
              <a:rPr lang="en-US" sz="4400" b="1" dirty="0">
                <a:latin typeface="Signika"/>
                <a:cs typeface="Aharoni" pitchFamily="2" charset="-79"/>
              </a:rPr>
              <a:t> </a:t>
            </a:r>
            <a:r>
              <a:rPr lang="en-US" sz="4400" b="1" dirty="0" err="1">
                <a:latin typeface="Signika"/>
                <a:cs typeface="Aharoni" pitchFamily="2" charset="-79"/>
              </a:rPr>
              <a:t>itu</a:t>
            </a:r>
            <a:r>
              <a:rPr lang="en-US" sz="4400" b="1" dirty="0">
                <a:latin typeface="Signika"/>
                <a:cs typeface="Aharoni" pitchFamily="2" charset="-79"/>
              </a:rPr>
              <a:t> </a:t>
            </a:r>
            <a:r>
              <a:rPr lang="en-US" sz="4400" b="1" dirty="0" err="1">
                <a:latin typeface="Signika"/>
                <a:cs typeface="Aharoni" pitchFamily="2" charset="-79"/>
              </a:rPr>
              <a:t>Ragam</a:t>
            </a:r>
            <a:r>
              <a:rPr lang="en-US" sz="4400" b="1" dirty="0">
                <a:latin typeface="Signika"/>
                <a:cs typeface="Aharoni" pitchFamily="2" charset="-79"/>
              </a:rPr>
              <a:t> Dialog/ Gaya </a:t>
            </a:r>
            <a:r>
              <a:rPr lang="en-US" sz="4400" b="1" dirty="0" err="1">
                <a:latin typeface="Signika"/>
                <a:cs typeface="Aharoni" pitchFamily="2" charset="-79"/>
              </a:rPr>
              <a:t>Interaksi</a:t>
            </a:r>
            <a:r>
              <a:rPr lang="en-US" sz="4400" b="1" dirty="0">
                <a:latin typeface="Signika"/>
                <a:cs typeface="Aharoni" pitchFamily="2" charset="-79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64" y="1610009"/>
            <a:ext cx="567055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EC3BBC7-AD7F-49AC-BDA8-857551B6B3C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902164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8C06159-5AF5-4764-A828-6A183ED1D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5840" y="888707"/>
            <a:ext cx="8229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Command Line Interface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11268" name="Picture 7" descr="577987304_1d6e17f7fc_o">
            <a:extLst>
              <a:ext uri="{FF2B5EF4-FFF2-40B4-BE49-F238E27FC236}">
                <a16:creationId xmlns:a16="http://schemas.microsoft.com/office/drawing/2014/main" id="{945FA39C-103D-40FD-A211-8F13D3C3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96440"/>
            <a:ext cx="7985760" cy="505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E0BE9095-5D1C-4119-9E73-FD00D40E216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D7ED67D-6E51-4B11-8800-D80F2BC92FA5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6001A69-C6CE-445B-867C-A72B2A1FC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891222"/>
            <a:ext cx="8229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Command Line Interface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5E3EF18-44E2-4054-B468-3A0CEC6CD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12292" name="Picture 5" descr="wpcli_20070428">
            <a:extLst>
              <a:ext uri="{FF2B5EF4-FFF2-40B4-BE49-F238E27FC236}">
                <a16:creationId xmlns:a16="http://schemas.microsoft.com/office/drawing/2014/main" id="{FC26CCFB-F58D-44CF-A964-CB695875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34" y="1601469"/>
            <a:ext cx="7722406" cy="489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991FDCF6-83A2-433A-B3D3-3AA6DA4DA880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983709B-9290-4633-9E65-3019ABCDED88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B83F0C4-ABD3-458B-8CA5-2BAECD229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488" y="803798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Signika"/>
              </a:rPr>
              <a:t>Command Line Interface</a:t>
            </a:r>
            <a:endParaRPr lang="en-US" altLang="en-US" dirty="0">
              <a:latin typeface="Signika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E2DA565-5DF7-4761-A92D-719318DB4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d-ID" altLang="en-US" sz="2400" dirty="0">
                <a:latin typeface="Signika" panose="02010003020600000004"/>
              </a:rPr>
              <a:t>Baris Perintah Terstruktur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r>
              <a:rPr lang="id-ID" altLang="en-US" sz="2400" dirty="0">
                <a:latin typeface="Signika" panose="02010003020600000004"/>
              </a:rPr>
              <a:t>Merupakan kumpulan dari banyak perintah tunggal menjadi satu rangkaian.</a:t>
            </a:r>
          </a:p>
          <a:p>
            <a:pPr eaLnBrk="1" hangingPunct="1">
              <a:lnSpc>
                <a:spcPct val="90000"/>
              </a:lnSpc>
            </a:pPr>
            <a:endParaRPr lang="id-ID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r>
              <a:rPr lang="id-ID" altLang="en-US" sz="2400" dirty="0">
                <a:latin typeface="Signika" panose="02010003020600000004"/>
              </a:rPr>
              <a:t>Implementasinya pada :</a:t>
            </a:r>
          </a:p>
          <a:p>
            <a:pPr lvl="1" eaLnBrk="1" hangingPunct="1">
              <a:lnSpc>
                <a:spcPct val="90000"/>
              </a:lnSpc>
            </a:pPr>
            <a:r>
              <a:rPr lang="id-ID" altLang="en-US" sz="2400" dirty="0" err="1">
                <a:latin typeface="Signika" panose="02010003020600000004"/>
              </a:rPr>
              <a:t>File</a:t>
            </a:r>
            <a:r>
              <a:rPr lang="id-ID" altLang="en-US" sz="2400" dirty="0">
                <a:latin typeface="Signika" panose="02010003020600000004"/>
              </a:rPr>
              <a:t> .BAT yang ada pada </a:t>
            </a:r>
            <a:r>
              <a:rPr lang="id-ID" altLang="en-US" sz="2400" dirty="0" err="1">
                <a:latin typeface="Signika" panose="02010003020600000004"/>
              </a:rPr>
              <a:t>Operating</a:t>
            </a:r>
            <a:r>
              <a:rPr lang="id-ID" altLang="en-US" sz="2400" dirty="0">
                <a:latin typeface="Signika" panose="02010003020600000004"/>
              </a:rPr>
              <a:t> System.</a:t>
            </a:r>
            <a:endParaRPr lang="en-US" altLang="en-US" sz="2400" dirty="0">
              <a:latin typeface="Signika" panose="02010003020600000004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9C9674-DFA8-42E0-9B02-3A2E5EEDFCC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D873BAE-DECB-4EA7-99B4-BD3E93BBE49D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A07130A-D8B2-43F6-B00F-A6DF82051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8560" y="858520"/>
            <a:ext cx="8229600" cy="6858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Command Line Interface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229DF93-8DBB-4107-A9D1-29B98C520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5360" y="1544320"/>
            <a:ext cx="7965440" cy="99568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d-ID" altLang="en-US" sz="2400" dirty="0">
                <a:latin typeface="Signika"/>
              </a:rPr>
              <a:t>Baris Perintah Terstruktur</a:t>
            </a:r>
          </a:p>
          <a:p>
            <a:pPr eaLnBrk="1" hangingPunct="1">
              <a:lnSpc>
                <a:spcPct val="90000"/>
              </a:lnSpc>
            </a:pPr>
            <a:r>
              <a:rPr lang="id-ID" altLang="en-US" sz="2400" dirty="0">
                <a:latin typeface="Signika"/>
              </a:rPr>
              <a:t>Contoh pada </a:t>
            </a:r>
            <a:r>
              <a:rPr lang="id-ID" altLang="en-US" sz="2400" dirty="0" err="1">
                <a:latin typeface="Signika"/>
              </a:rPr>
              <a:t>file</a:t>
            </a:r>
            <a:r>
              <a:rPr lang="id-ID" altLang="en-US" sz="2400" dirty="0">
                <a:latin typeface="Signika"/>
              </a:rPr>
              <a:t> .BAT yang ada pada </a:t>
            </a:r>
            <a:r>
              <a:rPr lang="id-ID" altLang="en-US" sz="2400" dirty="0" err="1">
                <a:latin typeface="Signika"/>
              </a:rPr>
              <a:t>Operating</a:t>
            </a:r>
            <a:r>
              <a:rPr lang="id-ID" altLang="en-US" sz="2400" dirty="0">
                <a:latin typeface="Signika"/>
              </a:rPr>
              <a:t> System.</a:t>
            </a:r>
          </a:p>
        </p:txBody>
      </p:sp>
      <p:sp>
        <p:nvSpPr>
          <p:cNvPr id="14341" name="TextBox 4">
            <a:extLst>
              <a:ext uri="{FF2B5EF4-FFF2-40B4-BE49-F238E27FC236}">
                <a16:creationId xmlns:a16="http://schemas.microsoft.com/office/drawing/2014/main" id="{9D7AEF18-C31F-4245-85E5-7045F7581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880" y="2753360"/>
            <a:ext cx="6705600" cy="3416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d-ID" altLang="en-US" dirty="0"/>
              <a:t>@echo </a:t>
            </a:r>
            <a:r>
              <a:rPr lang="id-ID" altLang="en-US" dirty="0" err="1"/>
              <a:t>off</a:t>
            </a:r>
            <a:endParaRPr lang="id-ID" altLang="en-US" dirty="0"/>
          </a:p>
          <a:p>
            <a:r>
              <a:rPr lang="id-ID" altLang="en-US" dirty="0" err="1"/>
              <a:t>echo</a:t>
            </a:r>
            <a:r>
              <a:rPr lang="id-ID" altLang="en-US" dirty="0"/>
              <a:t> </a:t>
            </a:r>
            <a:r>
              <a:rPr lang="id-ID" altLang="en-US" dirty="0" err="1"/>
              <a:t>off</a:t>
            </a:r>
            <a:endParaRPr lang="id-ID" altLang="en-US" dirty="0"/>
          </a:p>
          <a:p>
            <a:r>
              <a:rPr lang="id-ID" altLang="en-US" dirty="0" err="1"/>
              <a:t>cls</a:t>
            </a:r>
            <a:endParaRPr lang="id-ID" altLang="en-US" dirty="0"/>
          </a:p>
          <a:p>
            <a:r>
              <a:rPr lang="id-ID" altLang="en-US" dirty="0" err="1"/>
              <a:t>prompt</a:t>
            </a:r>
            <a:r>
              <a:rPr lang="id-ID" altLang="en-US" dirty="0"/>
              <a:t> </a:t>
            </a:r>
            <a:r>
              <a:rPr lang="id-ID" altLang="en-US" dirty="0" err="1"/>
              <a:t>nasetiyanto</a:t>
            </a:r>
            <a:r>
              <a:rPr lang="id-ID" altLang="en-US" dirty="0"/>
              <a:t> $</a:t>
            </a:r>
            <a:r>
              <a:rPr lang="id-ID" altLang="en-US" dirty="0" err="1"/>
              <a:t>p$g</a:t>
            </a:r>
            <a:endParaRPr lang="id-ID" altLang="en-US" dirty="0"/>
          </a:p>
          <a:p>
            <a:r>
              <a:rPr lang="id-ID" altLang="en-US" dirty="0" err="1"/>
              <a:t>mkdir</a:t>
            </a:r>
            <a:r>
              <a:rPr lang="id-ID" altLang="en-US" dirty="0"/>
              <a:t> file1</a:t>
            </a:r>
          </a:p>
          <a:p>
            <a:r>
              <a:rPr lang="id-ID" altLang="en-US" dirty="0"/>
              <a:t>cd file1</a:t>
            </a:r>
          </a:p>
          <a:p>
            <a:r>
              <a:rPr lang="id-ID" altLang="en-US" dirty="0" err="1"/>
              <a:t>mkdir</a:t>
            </a:r>
            <a:r>
              <a:rPr lang="id-ID" altLang="en-US" dirty="0"/>
              <a:t> file1-1</a:t>
            </a:r>
          </a:p>
          <a:p>
            <a:r>
              <a:rPr lang="id-ID" altLang="en-US" dirty="0" err="1"/>
              <a:t>mkdir</a:t>
            </a:r>
            <a:r>
              <a:rPr lang="id-ID" altLang="en-US" dirty="0"/>
              <a:t> file1-2</a:t>
            </a:r>
          </a:p>
          <a:p>
            <a:r>
              <a:rPr lang="id-ID" altLang="en-US" dirty="0"/>
              <a:t>cd . .</a:t>
            </a:r>
          </a:p>
          <a:p>
            <a:endParaRPr lang="id-ID" altLang="en-US" dirty="0"/>
          </a:p>
          <a:p>
            <a:r>
              <a:rPr lang="id-ID" altLang="en-US" dirty="0"/>
              <a:t>Kemudian urutan baris perintah di atas disimpan dalam </a:t>
            </a:r>
            <a:r>
              <a:rPr lang="id-ID" altLang="en-US" dirty="0" err="1"/>
              <a:t>file</a:t>
            </a:r>
            <a:r>
              <a:rPr lang="id-ID" altLang="en-US" dirty="0"/>
              <a:t> </a:t>
            </a:r>
            <a:r>
              <a:rPr lang="id-ID" altLang="en-US" dirty="0" err="1"/>
              <a:t>Hai.Bat</a:t>
            </a:r>
            <a:endParaRPr lang="id-ID" alt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7D22445-E27B-4135-B87E-BEA0DBCC86F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D14D434-2B16-4C06-8C87-0404C98B5303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4057F-F188-48EA-8F28-DC0C5254C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760" y="714375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Menu’s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904B33C-C887-415A-8FD4-D7DF63A42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229600" cy="4648200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Tetapkan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pilihan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ditampilkan</a:t>
            </a:r>
            <a:r>
              <a:rPr lang="en-US" altLang="en-US" sz="2400" dirty="0"/>
              <a:t> pada </a:t>
            </a:r>
            <a:r>
              <a:rPr lang="en-US" altLang="en-US" sz="2400" dirty="0" err="1"/>
              <a:t>layar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Pilihan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terlihat</a:t>
            </a:r>
            <a:endParaRPr lang="en-US" altLang="en-US" sz="2400" dirty="0"/>
          </a:p>
          <a:p>
            <a:pPr lvl="1" eaLnBrk="1" hangingPunct="1"/>
            <a:r>
              <a:rPr lang="id-ID" altLang="en-US" sz="2400" dirty="0"/>
              <a:t>mengurangi </a:t>
            </a:r>
            <a:r>
              <a:rPr lang="en-US" altLang="en-US" sz="2400" dirty="0" err="1"/>
              <a:t>ingat</a:t>
            </a:r>
            <a:r>
              <a:rPr lang="id-ID" altLang="en-US" sz="2400" dirty="0" err="1"/>
              <a:t>an</a:t>
            </a:r>
            <a:r>
              <a:rPr lang="en-US" altLang="en-US" sz="2400" dirty="0"/>
              <a:t> - </a:t>
            </a:r>
            <a:r>
              <a:rPr lang="en-US" altLang="en-US" sz="2400" dirty="0" err="1"/>
              <a:t>mudah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digunakan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err="1"/>
              <a:t>nama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bermakna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Seleksi</a:t>
            </a:r>
            <a:r>
              <a:rPr lang="en-US" altLang="en-US" sz="2400" dirty="0"/>
              <a:t> oleh:</a:t>
            </a:r>
          </a:p>
          <a:p>
            <a:pPr lvl="1" eaLnBrk="1" hangingPunct="1"/>
            <a:r>
              <a:rPr lang="en-US" altLang="en-US" sz="2400" dirty="0" err="1"/>
              <a:t>angka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huruf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tombol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panah</a:t>
            </a:r>
            <a:r>
              <a:rPr lang="en-US" altLang="en-US" sz="2400" dirty="0"/>
              <a:t>, mouse</a:t>
            </a:r>
          </a:p>
          <a:p>
            <a:pPr lvl="1" eaLnBrk="1" hangingPunct="1"/>
            <a:r>
              <a:rPr lang="en-US" altLang="en-US" sz="2400" dirty="0" err="1"/>
              <a:t>kombinasi</a:t>
            </a:r>
            <a:r>
              <a:rPr lang="en-US" altLang="en-US" sz="2400" dirty="0"/>
              <a:t> (e.g. mouse </a:t>
            </a:r>
            <a:r>
              <a:rPr lang="en-US" altLang="en-US" sz="2400" dirty="0" err="1"/>
              <a:t>ditambah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akselerator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 err="1"/>
              <a:t>Pilihan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sering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dikelompokkan</a:t>
            </a:r>
            <a:r>
              <a:rPr lang="en-US" altLang="en-US" sz="2400" dirty="0"/>
              <a:t> </a:t>
            </a:r>
            <a:r>
              <a:rPr lang="id-ID" altLang="en-US" sz="2400" dirty="0"/>
              <a:t>secara </a:t>
            </a:r>
            <a:r>
              <a:rPr lang="en-US" altLang="en-US" sz="2400" dirty="0" err="1"/>
              <a:t>hierarkis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err="1"/>
              <a:t>Pengelompokan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mudah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dipahami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sangat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diperlukan</a:t>
            </a:r>
            <a:endParaRPr lang="en-US" altLang="en-US" sz="2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943AAC-837A-4BA9-9D38-A5BB1C5D13D7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B8DBF074-8F23-4BEC-886A-47C06E44E296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8BEA5D2-26F9-46EB-8C66-73E48E41D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760" y="833120"/>
            <a:ext cx="8229600" cy="685800"/>
          </a:xfrm>
        </p:spPr>
        <p:txBody>
          <a:bodyPr/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Menu’s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3BB4FC0-E5D0-4AEF-9C27-C617BFD10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16388" name="Picture 5" descr="Aa263463">
            <a:extLst>
              <a:ext uri="{FF2B5EF4-FFF2-40B4-BE49-F238E27FC236}">
                <a16:creationId xmlns:a16="http://schemas.microsoft.com/office/drawing/2014/main" id="{780DBDF0-4DA0-421B-BDB3-96F216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88" y="1664276"/>
            <a:ext cx="8353912" cy="508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39B622DC-7BA9-44F6-A607-D3A06C68D699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37B9BD8-9CED-4E0E-B9B6-63775A092775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6632B03-3046-4676-816B-656B9339AD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909089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Menu’s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6F07031-247E-40B4-A530-765B31302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17413" name="Picture 6">
            <a:extLst>
              <a:ext uri="{FF2B5EF4-FFF2-40B4-BE49-F238E27FC236}">
                <a16:creationId xmlns:a16="http://schemas.microsoft.com/office/drawing/2014/main" id="{C62E2DF7-49C7-4932-9904-7EFC9D85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 r="34000" b="18520"/>
          <a:stretch>
            <a:fillRect/>
          </a:stretch>
        </p:blipFill>
        <p:spPr bwMode="auto">
          <a:xfrm>
            <a:off x="2306320" y="1738714"/>
            <a:ext cx="8361680" cy="47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3B8F03DB-5BFE-42EB-B6AE-C603C55910EB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D15AF9C-0655-4D25-87D1-6ACFBBD15B5D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241573C-D635-4EC0-AABA-42C62F56C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680" y="738187"/>
            <a:ext cx="8229600" cy="7620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Signika"/>
              </a:rPr>
              <a:t>Natural Language</a:t>
            </a:r>
            <a:endParaRPr lang="en-US" altLang="en-US" dirty="0">
              <a:latin typeface="Signika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C2B5243-56B3-4161-B739-E878492DC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sz="2600" dirty="0" err="1"/>
              <a:t>Akrab</a:t>
            </a:r>
            <a:r>
              <a:rPr lang="id-ID" altLang="en-US" sz="2600" dirty="0"/>
              <a:t> dengan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pengguna</a:t>
            </a:r>
            <a:endParaRPr lang="en-US" altLang="en-US" sz="2600" dirty="0"/>
          </a:p>
          <a:p>
            <a:pPr eaLnBrk="1" hangingPunct="1"/>
            <a:r>
              <a:rPr lang="en-US" altLang="en-US" sz="2600" dirty="0"/>
              <a:t>Meng</a:t>
            </a:r>
            <a:r>
              <a:rPr lang="id-ID" altLang="en-US" sz="2600" dirty="0"/>
              <a:t>gunakan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bahasa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alami</a:t>
            </a:r>
            <a:r>
              <a:rPr lang="en-US" altLang="en-US" sz="2600" dirty="0"/>
              <a:t> / </a:t>
            </a:r>
            <a:r>
              <a:rPr lang="en-US" altLang="en-US" sz="2600" dirty="0" err="1"/>
              <a:t>sehari-hari</a:t>
            </a:r>
            <a:endParaRPr lang="en-US" altLang="en-US" sz="2600" dirty="0"/>
          </a:p>
          <a:p>
            <a:pPr eaLnBrk="1" hangingPunct="1"/>
            <a:r>
              <a:rPr lang="en-US" altLang="en-US" sz="2600" dirty="0" err="1"/>
              <a:t>Masalah</a:t>
            </a:r>
            <a:endParaRPr lang="en-US" altLang="en-US" sz="2600" dirty="0"/>
          </a:p>
          <a:p>
            <a:pPr lvl="1" eaLnBrk="1" hangingPunct="1"/>
            <a:r>
              <a:rPr lang="en-US" altLang="en-US" sz="2600" dirty="0"/>
              <a:t>Samar</a:t>
            </a:r>
          </a:p>
          <a:p>
            <a:pPr lvl="2" eaLnBrk="1" hangingPunct="1"/>
            <a:r>
              <a:rPr lang="en-US" altLang="en-US" sz="2600" dirty="0" err="1"/>
              <a:t>Ambigu</a:t>
            </a:r>
            <a:endParaRPr lang="en-US" altLang="en-US" sz="2600" dirty="0"/>
          </a:p>
          <a:p>
            <a:pPr lvl="2" eaLnBrk="1" hangingPunct="1"/>
            <a:r>
              <a:rPr lang="en-US" altLang="en-US" sz="2600" dirty="0" err="1"/>
              <a:t>Sulit</a:t>
            </a:r>
            <a:r>
              <a:rPr lang="id-ID" altLang="en-US" sz="2600" dirty="0"/>
              <a:t> </a:t>
            </a:r>
            <a:r>
              <a:rPr lang="en-US" altLang="en-US" sz="2600" dirty="0" err="1"/>
              <a:t>dilakukan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dengan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baik</a:t>
            </a:r>
            <a:endParaRPr lang="id-ID" altLang="en-US" sz="2600" dirty="0"/>
          </a:p>
          <a:p>
            <a:pPr eaLnBrk="1" hangingPunct="1"/>
            <a:r>
              <a:rPr lang="en-US" altLang="en-US" sz="2600" dirty="0"/>
              <a:t>Solusi</a:t>
            </a:r>
          </a:p>
          <a:p>
            <a:pPr lvl="2" eaLnBrk="1" hangingPunct="1"/>
            <a:r>
              <a:rPr lang="en-US" altLang="en-US" sz="2600" dirty="0" err="1"/>
              <a:t>Mencoba</a:t>
            </a:r>
            <a:r>
              <a:rPr lang="id-ID" altLang="en-US" sz="2600" dirty="0"/>
              <a:t> </a:t>
            </a:r>
            <a:r>
              <a:rPr lang="en-US" altLang="en-US" sz="2600" dirty="0" err="1"/>
              <a:t>untuk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memahami</a:t>
            </a:r>
            <a:r>
              <a:rPr lang="en-US" altLang="en-US" sz="2600" dirty="0"/>
              <a:t> </a:t>
            </a:r>
            <a:endParaRPr lang="id-ID" altLang="en-US" sz="2600" dirty="0"/>
          </a:p>
          <a:p>
            <a:pPr lvl="2" eaLnBrk="1" hangingPunct="1"/>
            <a:r>
              <a:rPr lang="en-US" altLang="en-US" sz="2600" dirty="0" err="1"/>
              <a:t>Memilih</a:t>
            </a:r>
            <a:r>
              <a:rPr lang="id-ID" altLang="en-US" sz="2600" dirty="0"/>
              <a:t> </a:t>
            </a:r>
            <a:r>
              <a:rPr lang="en-US" altLang="en-US" sz="2600" dirty="0"/>
              <a:t>kata-kata </a:t>
            </a:r>
            <a:r>
              <a:rPr lang="en-US" altLang="en-US" sz="2600" dirty="0" err="1"/>
              <a:t>kunci</a:t>
            </a:r>
            <a:r>
              <a:rPr lang="en-US" altLang="en-US" sz="2600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872DC-1CB1-46E5-B879-5CB5D0271BCC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C4B81B6A-4944-48DB-9345-33184528E6F3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4694090-BFB3-47C6-BB80-08925CA84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833120"/>
            <a:ext cx="8229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Natural Language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19460" name="Picture 5" descr="newgooglecalmobile">
            <a:extLst>
              <a:ext uri="{FF2B5EF4-FFF2-40B4-BE49-F238E27FC236}">
                <a16:creationId xmlns:a16="http://schemas.microsoft.com/office/drawing/2014/main" id="{8573FAFF-0FE5-4AB9-8521-C6243C98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78" y="1597024"/>
            <a:ext cx="3964546" cy="503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 descr="bestwestern-lucy">
            <a:extLst>
              <a:ext uri="{FF2B5EF4-FFF2-40B4-BE49-F238E27FC236}">
                <a16:creationId xmlns:a16="http://schemas.microsoft.com/office/drawing/2014/main" id="{5287F9A0-A7D7-473B-B4C5-699A081C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72" y="1597024"/>
            <a:ext cx="3897350" cy="503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FB67C950-CF48-4A39-9244-321DC87B4836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CDFA5A4-0C71-4676-AF24-F96C85EE53B1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85A0C16-6B9F-42C5-AF21-C6C4AD5E5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120" y="824473"/>
            <a:ext cx="8229600" cy="5334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>
                <a:latin typeface="Signika"/>
              </a:rPr>
              <a:t>Natural Language</a:t>
            </a:r>
            <a:endParaRPr lang="en-US" altLang="en-US" dirty="0">
              <a:latin typeface="Signika"/>
            </a:endParaRPr>
          </a:p>
        </p:txBody>
      </p:sp>
      <p:pic>
        <p:nvPicPr>
          <p:cNvPr id="20484" name="Picture 5" descr="navigon-5100-gps-01">
            <a:extLst>
              <a:ext uri="{FF2B5EF4-FFF2-40B4-BE49-F238E27FC236}">
                <a16:creationId xmlns:a16="http://schemas.microsoft.com/office/drawing/2014/main" id="{B224BBC3-8C87-4FDC-803D-9AF1AAD1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67971"/>
            <a:ext cx="74676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A1A17480-F724-4C77-B8BC-0242A89D6D2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E0DFAAD-69A1-40AF-A669-AA19DC0516CD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385EA5B-8A11-433A-B885-DE1772F6A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Ragam</a:t>
            </a:r>
            <a:r>
              <a:rPr lang="en-US" altLang="en-US" dirty="0"/>
              <a:t> Dialog/ Gaya </a:t>
            </a:r>
            <a:r>
              <a:rPr lang="en-US" altLang="en-US" dirty="0" err="1"/>
              <a:t>Interaksi</a:t>
            </a:r>
            <a:endParaRPr lang="en-US" altLang="en-US" dirty="0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9F0C654-E158-4CF5-BBBD-83E1A6F73D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GB" altLang="en-US" sz="2400" dirty="0">
                <a:latin typeface="Signika" panose="02010003020600000004"/>
              </a:rPr>
              <a:t>dialogue … computer and user</a:t>
            </a:r>
            <a:endParaRPr lang="en-US" altLang="en-US" sz="2400" dirty="0">
              <a:latin typeface="Signika" panose="02010003020600000004"/>
            </a:endParaRPr>
          </a:p>
          <a:p>
            <a:pPr eaLnBrk="1" hangingPunct="1"/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gaya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interaksi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berbeda</a:t>
            </a:r>
            <a:r>
              <a:rPr lang="en-US" altLang="en-US" sz="2400" dirty="0">
                <a:latin typeface="Signika" panose="02010003020600000004"/>
              </a:rPr>
              <a:t> </a:t>
            </a:r>
          </a:p>
          <a:p>
            <a:pPr lvl="1" eaLnBrk="1" hangingPunct="1"/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endParaRPr lang="en-US" altLang="en-US" sz="2400" dirty="0">
              <a:latin typeface="Signika" panose="02010003020600000004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i="1" dirty="0">
                <a:latin typeface="Signika" panose="02010003020600000004"/>
              </a:rPr>
              <a:t>Gaya </a:t>
            </a:r>
            <a:r>
              <a:rPr lang="en-US" altLang="en-US" sz="2400" i="1" dirty="0" err="1">
                <a:latin typeface="Signika" panose="02010003020600000004"/>
              </a:rPr>
              <a:t>interaksi</a:t>
            </a:r>
            <a:r>
              <a:rPr lang="en-US" altLang="en-US" sz="2400" i="1" dirty="0">
                <a:latin typeface="Signika" panose="02010003020600000004"/>
              </a:rPr>
              <a:t> </a:t>
            </a:r>
            <a:r>
              <a:rPr lang="en-US" altLang="en-US" sz="2400" i="1" dirty="0" err="1">
                <a:latin typeface="Signika" panose="02010003020600000004"/>
              </a:rPr>
              <a:t>berhubungan</a:t>
            </a:r>
            <a:r>
              <a:rPr lang="en-US" altLang="en-US" sz="2400" i="1" dirty="0">
                <a:latin typeface="Signika" panose="02010003020600000004"/>
              </a:rPr>
              <a:t> </a:t>
            </a:r>
            <a:r>
              <a:rPr lang="en-US" altLang="en-US" sz="2400" i="1" dirty="0" err="1">
                <a:latin typeface="Signika" panose="02010003020600000004"/>
              </a:rPr>
              <a:t>erat</a:t>
            </a:r>
            <a:r>
              <a:rPr lang="en-US" altLang="en-US" sz="2400" i="1" dirty="0">
                <a:latin typeface="Signika" panose="02010003020600000004"/>
              </a:rPr>
              <a:t> </a:t>
            </a:r>
            <a:r>
              <a:rPr lang="en-US" altLang="en-US" sz="2400" i="1" dirty="0" err="1">
                <a:latin typeface="Signika" panose="02010003020600000004"/>
              </a:rPr>
              <a:t>dengan</a:t>
            </a:r>
            <a:r>
              <a:rPr lang="en-US" altLang="en-US" sz="2400" i="1" dirty="0">
                <a:latin typeface="Signika" panose="02010003020600000004"/>
              </a:rPr>
              <a:t> user interface.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5DFF8-8BAD-4FE7-A4E2-9E322601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ADE884E-0984-4F72-AFBE-1868D62172B4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53B4FCC-03D1-4A47-B1FC-75F98822B7A7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596195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BEA61905-0A40-4F79-B7CA-A5C3FA82E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480" y="883920"/>
            <a:ext cx="8229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Natural Language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1507" name="Picture 4" descr="truekarchitecture">
            <a:extLst>
              <a:ext uri="{FF2B5EF4-FFF2-40B4-BE49-F238E27FC236}">
                <a16:creationId xmlns:a16="http://schemas.microsoft.com/office/drawing/2014/main" id="{E0A92CE7-7691-4E1B-9010-90E14EFE0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1456" y="1717040"/>
            <a:ext cx="7689088" cy="4805680"/>
          </a:xfrm>
          <a:noFill/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82B8DCE-E129-42A7-AED4-3D488E16A287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25670CD-B442-4620-A162-71C4BDDF63E7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6BA7129-EB97-4CC3-9540-7C2D7754D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762000"/>
            <a:ext cx="8229600" cy="8382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Query Interfaces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80BE8BB-A841-4A7C-B8DE-9E24B3846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953000"/>
          </a:xfrm>
        </p:spPr>
        <p:txBody>
          <a:bodyPr/>
          <a:lstStyle/>
          <a:p>
            <a:pPr eaLnBrk="1" hangingPunct="1"/>
            <a:r>
              <a:rPr lang="id-ID" altLang="en-US" sz="2200"/>
              <a:t>Antar muka dalam bentuk </a:t>
            </a:r>
            <a:r>
              <a:rPr lang="en-US" altLang="en-US" sz="2200"/>
              <a:t>Pertanyaan / </a:t>
            </a:r>
            <a:r>
              <a:rPr lang="id-ID" altLang="en-US" sz="2200"/>
              <a:t>J</a:t>
            </a:r>
            <a:r>
              <a:rPr lang="en-US" altLang="en-US" sz="2200"/>
              <a:t>awaban</a:t>
            </a:r>
          </a:p>
          <a:p>
            <a:pPr lvl="1" eaLnBrk="1" hangingPunct="1"/>
            <a:r>
              <a:rPr lang="en-US" altLang="en-US" sz="2300"/>
              <a:t>pengguna dipandu melalui interaksi dengan serangkaian pertanyaan</a:t>
            </a:r>
          </a:p>
          <a:p>
            <a:pPr lvl="1" eaLnBrk="1" hangingPunct="1"/>
            <a:r>
              <a:rPr lang="en-US" altLang="en-US" sz="2300"/>
              <a:t>cocok untuk </a:t>
            </a:r>
            <a:r>
              <a:rPr lang="id-ID" altLang="en-US" sz="2300"/>
              <a:t>pengguna </a:t>
            </a:r>
            <a:r>
              <a:rPr lang="en-US" altLang="en-US" sz="2300"/>
              <a:t>pemula tetapi fungsionalitasnya terbatas</a:t>
            </a:r>
          </a:p>
          <a:p>
            <a:pPr lvl="1" eaLnBrk="1" hangingPunct="1"/>
            <a:r>
              <a:rPr lang="en-US" altLang="en-US" sz="2300"/>
              <a:t>sering digunakan dalam sistem informasi</a:t>
            </a:r>
          </a:p>
          <a:p>
            <a:pPr eaLnBrk="1" hangingPunct="1"/>
            <a:endParaRPr lang="en-US" altLang="en-US" sz="2200"/>
          </a:p>
          <a:p>
            <a:pPr eaLnBrk="1" hangingPunct="1"/>
            <a:r>
              <a:rPr lang="en-US" altLang="en-US" sz="2200"/>
              <a:t>Query bahasa (e.g. SQL)</a:t>
            </a:r>
          </a:p>
          <a:p>
            <a:pPr lvl="1" eaLnBrk="1" hangingPunct="1"/>
            <a:r>
              <a:rPr lang="en-US" altLang="en-US" sz="2300"/>
              <a:t>digunakan untuk mengambil informasi dari database</a:t>
            </a:r>
          </a:p>
          <a:p>
            <a:pPr lvl="1" eaLnBrk="1" hangingPunct="1"/>
            <a:r>
              <a:rPr lang="en-US" altLang="en-US" sz="2300"/>
              <a:t>memerlukan pemahaman tentang struktur database dan sintaks bahasa, sehingga memerlukan beberapa keahlian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C249A-CF12-44B3-A43B-BC1D08AA949E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E2377FF-DAD7-4061-87E2-727E0612C27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9B3F612-1ADB-441D-8568-AB1EC8769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200" y="899482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Query Interfaces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3556" name="Picture 7" descr="IMG00008">
            <a:extLst>
              <a:ext uri="{FF2B5EF4-FFF2-40B4-BE49-F238E27FC236}">
                <a16:creationId xmlns:a16="http://schemas.microsoft.com/office/drawing/2014/main" id="{ABADB18B-A655-4F7C-BDCC-5C790375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593054"/>
            <a:ext cx="7701280" cy="496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7E08078A-9B54-4F25-A6D2-1535CA8CA7CF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2CBEBEE0-C62D-44DB-81B0-B154149D1DCD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5868D65-97B2-40BC-BDE0-A7C24CE1C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6160" y="831787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Query Interfaces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4581" name="Picture 6">
            <a:extLst>
              <a:ext uri="{FF2B5EF4-FFF2-40B4-BE49-F238E27FC236}">
                <a16:creationId xmlns:a16="http://schemas.microsoft.com/office/drawing/2014/main" id="{FD57DA70-8256-4C0D-8A2F-806696CF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28" y="1686560"/>
            <a:ext cx="766354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6A07019E-22AC-412C-B032-0DDC4C6B1B6C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F4D9D0C4-3895-41E6-A64A-468B376A13EA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6FA4D71-1779-46D7-8D22-4C8DC7266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760" y="69088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Query Interfaces</a:t>
            </a:r>
            <a:r>
              <a:rPr lang="id-ID" altLang="en-US" sz="4000" dirty="0">
                <a:latin typeface="Britannic Bold" panose="020B0903060703020204" pitchFamily="34" charset="0"/>
              </a:rPr>
              <a:t> (</a:t>
            </a:r>
            <a:r>
              <a:rPr lang="id-ID" altLang="en-US" sz="4000" dirty="0" err="1">
                <a:latin typeface="Britannic Bold" panose="020B0903060703020204" pitchFamily="34" charset="0"/>
              </a:rPr>
              <a:t>sql</a:t>
            </a:r>
            <a:r>
              <a:rPr lang="id-ID" altLang="en-US" sz="4000" dirty="0">
                <a:latin typeface="Britannic Bold" panose="020B0903060703020204" pitchFamily="34" charset="0"/>
              </a:rPr>
              <a:t>)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5605" name="Picture 7" descr="http://www.originlab.com/www/products/images/Database_sql_editor.png">
            <a:extLst>
              <a:ext uri="{FF2B5EF4-FFF2-40B4-BE49-F238E27FC236}">
                <a16:creationId xmlns:a16="http://schemas.microsoft.com/office/drawing/2014/main" id="{3AAF1C4A-A5F0-4D56-AE2C-49AE239E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22" y="1666240"/>
            <a:ext cx="8182377" cy="484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1859FFF9-2EB7-494B-8136-D95B9D05957E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70DB9E4-0AC7-4478-B609-E1C5EDE299A1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89E6FC3-1FC9-4FFF-B847-ADF1C68F3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82296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Query Interfaces (</a:t>
            </a:r>
            <a:r>
              <a:rPr lang="en-GB" altLang="en-US" sz="4000" dirty="0" err="1">
                <a:latin typeface="Britannic Bold" panose="020B0903060703020204" pitchFamily="34" charset="0"/>
              </a:rPr>
              <a:t>Sql</a:t>
            </a:r>
            <a:r>
              <a:rPr lang="en-GB" altLang="en-US" sz="4000" dirty="0">
                <a:latin typeface="Britannic Bold" panose="020B0903060703020204" pitchFamily="34" charset="0"/>
              </a:rPr>
              <a:t>)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6628" name="Picture 5" descr="37293_large">
            <a:extLst>
              <a:ext uri="{FF2B5EF4-FFF2-40B4-BE49-F238E27FC236}">
                <a16:creationId xmlns:a16="http://schemas.microsoft.com/office/drawing/2014/main" id="{AABE0A70-9543-47F9-B2CD-295A1839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770" y="1463040"/>
            <a:ext cx="7908758" cy="500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D0FCC752-9ADF-4A67-86BC-7E012FA9DF5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F206533-4A2F-4A47-8A1E-0916136991B6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46CB0E5-39FB-47E5-8F2E-F66D28412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320" y="838200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Form-fill</a:t>
            </a:r>
            <a:r>
              <a:rPr lang="id-ID" altLang="en-US" dirty="0">
                <a:latin typeface="Britannic Bold" panose="020B0903060703020204" pitchFamily="34" charset="0"/>
              </a:rPr>
              <a:t>s</a:t>
            </a:r>
            <a:endParaRPr lang="en-GB" altLang="en-US" dirty="0">
              <a:latin typeface="Britannic Bold" panose="020B0903060703020204" pitchFamily="34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C8DE23A-3449-45C9-9DA7-6D064C96B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4038600" cy="4953000"/>
          </a:xfrm>
        </p:spPr>
        <p:txBody>
          <a:bodyPr/>
          <a:lstStyle/>
          <a:p>
            <a:pPr eaLnBrk="1" hangingPunct="1"/>
            <a:r>
              <a:rPr lang="en-US" altLang="en-US" sz="2600"/>
              <a:t>Terutama untuk entri data atau pengambilan data </a:t>
            </a:r>
          </a:p>
          <a:p>
            <a:pPr eaLnBrk="1" hangingPunct="1"/>
            <a:r>
              <a:rPr lang="en-US" altLang="en-US" sz="2600"/>
              <a:t>Layar seperti kertas formulir. </a:t>
            </a:r>
          </a:p>
          <a:p>
            <a:pPr eaLnBrk="1" hangingPunct="1"/>
            <a:r>
              <a:rPr lang="en-US" altLang="en-US" sz="2600"/>
              <a:t>Data dimasukkan ke dalam tempat yang relevan </a:t>
            </a:r>
          </a:p>
          <a:p>
            <a:pPr eaLnBrk="1" hangingPunct="1"/>
            <a:r>
              <a:rPr lang="en-US" altLang="en-US" sz="2600"/>
              <a:t>Memerlukan </a:t>
            </a:r>
          </a:p>
          <a:p>
            <a:pPr lvl="1" eaLnBrk="1" hangingPunct="1"/>
            <a:r>
              <a:rPr lang="en-US" altLang="en-US" sz="2600"/>
              <a:t>desain yang baik </a:t>
            </a:r>
          </a:p>
          <a:p>
            <a:pPr lvl="1" eaLnBrk="1" hangingPunct="1"/>
            <a:r>
              <a:rPr lang="en-US" altLang="en-US" sz="2600"/>
              <a:t>fasilitas </a:t>
            </a:r>
            <a:r>
              <a:rPr lang="en-US" altLang="en-US" sz="2700"/>
              <a:t>koreksi</a:t>
            </a:r>
            <a:r>
              <a:rPr lang="en-US" altLang="en-US" sz="2600"/>
              <a:t> </a:t>
            </a:r>
            <a:r>
              <a:rPr lang="en-US" altLang="en-US" sz="2700"/>
              <a:t>jelas</a:t>
            </a:r>
            <a:endParaRPr lang="en-GB" altLang="en-US" sz="2700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A6D9458-2981-4BB3-A771-B936B2D57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752600"/>
            <a:ext cx="41624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A4AE134A-31D9-477C-B2C2-19B38CD41477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0FE36D-98FA-43CD-871B-C4260341F41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5E51BE2-FEB6-4EC1-AE34-EC1217251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320" y="70104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Form-fills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8676" name="Picture 5" descr="reacform_new">
            <a:extLst>
              <a:ext uri="{FF2B5EF4-FFF2-40B4-BE49-F238E27FC236}">
                <a16:creationId xmlns:a16="http://schemas.microsoft.com/office/drawing/2014/main" id="{AB13FB2C-32B7-4091-B472-DD40583F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1452880"/>
            <a:ext cx="8213558" cy="520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F9A255EB-EC69-495E-BEBB-2D29E3EE3C8C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75A9BE5-89D7-4F4E-98BF-ACE9910CD0BD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4B317F0-E504-4168-95CD-C33EAE8C6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9520" y="872255"/>
            <a:ext cx="8229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Form-fills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9700" name="Picture 5" descr="form">
            <a:extLst>
              <a:ext uri="{FF2B5EF4-FFF2-40B4-BE49-F238E27FC236}">
                <a16:creationId xmlns:a16="http://schemas.microsoft.com/office/drawing/2014/main" id="{BAED1FFB-9A3E-404F-828D-D64EDE76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16" y="1614728"/>
            <a:ext cx="7956884" cy="50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977CBB33-A8F1-4F17-82A3-38F41E699CB9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298FCCF-4311-4B81-B8B0-774E697D7517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5DC6B5B-FA0B-40D2-BE7C-1C79EA7114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750486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Form-fills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F16402A-1482-4482-9B9A-38B4E8303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0724" name="Picture 5" descr="mecolox_preview">
            <a:extLst>
              <a:ext uri="{FF2B5EF4-FFF2-40B4-BE49-F238E27FC236}">
                <a16:creationId xmlns:a16="http://schemas.microsoft.com/office/drawing/2014/main" id="{257FC8F3-53B9-4806-8DAC-179715E7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72" y="1483360"/>
            <a:ext cx="7984456" cy="5056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F9B3748F-116D-42FB-B333-4F4C8FA46E1E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B183C35-68E4-4181-A295-68BC4BFBBEAF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DF02CA7-9CF5-4120-8B79-FF4DA077D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8080" y="800893"/>
            <a:ext cx="8229600" cy="40798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Lima </a:t>
            </a:r>
            <a:r>
              <a:rPr lang="en-US" altLang="en-US" dirty="0" err="1"/>
              <a:t>Generasi</a:t>
            </a:r>
            <a:r>
              <a:rPr lang="en-US" altLang="en-US" dirty="0"/>
              <a:t> </a:t>
            </a:r>
            <a:r>
              <a:rPr lang="en-US" altLang="en-US" dirty="0" err="1"/>
              <a:t>Perkembangan</a:t>
            </a:r>
            <a:r>
              <a:rPr lang="en-US" altLang="en-US" dirty="0"/>
              <a:t> User Interface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6C03CDB5-0BE8-4F02-873D-54D65C98E1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2500"/>
              <a:t>1. </a:t>
            </a:r>
            <a:r>
              <a:rPr lang="en-US" altLang="en-US" sz="2500"/>
              <a:t>Antarmuka sistem berkelompok :</a:t>
            </a:r>
          </a:p>
          <a:p>
            <a:pPr lvl="1" eaLnBrk="1" hangingPunct="1"/>
            <a:r>
              <a:rPr lang="en-US" altLang="en-US" sz="2400"/>
              <a:t>Generasi pertama dari user interface</a:t>
            </a:r>
          </a:p>
          <a:p>
            <a:pPr lvl="1" eaLnBrk="1" hangingPunct="1"/>
            <a:r>
              <a:rPr lang="en-US" altLang="en-US" sz="2400"/>
              <a:t>User berinteraksi dengan sistem melalui pengantar kerja secara berkelompok</a:t>
            </a:r>
          </a:p>
          <a:p>
            <a:pPr lvl="1" eaLnBrk="1" hangingPunct="1"/>
            <a:r>
              <a:rPr lang="en-US" altLang="en-US" sz="2400"/>
              <a:t>Semua perintah disampaikan terlebih dahulu sebelum dicetak hasilnya.</a:t>
            </a:r>
          </a:p>
          <a:p>
            <a:pPr lvl="1" eaLnBrk="1" hangingPunct="1"/>
            <a:r>
              <a:rPr lang="en-US" altLang="en-US" sz="2400"/>
              <a:t>Daya guna antarmuka rendah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7D29-8291-41EB-BD93-1E5089CC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0A7E10A-DF40-4F5D-B23C-941CD63E750F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CC7D6A8-9A2C-4B1C-BFA3-5C70D1ED407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10681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7485BAD-627B-4059-BB9B-DE650228D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760" y="736994"/>
            <a:ext cx="8229600" cy="6096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Spreadsheets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54E1AF0-10ED-45D8-936A-473685038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59280" y="1457960"/>
            <a:ext cx="82296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Spreadsheet</a:t>
            </a:r>
            <a:r>
              <a:rPr lang="id-ID" altLang="en-US" dirty="0"/>
              <a:t> </a:t>
            </a:r>
            <a:r>
              <a:rPr lang="en-US" altLang="en-US" dirty="0" err="1"/>
              <a:t>pertama</a:t>
            </a:r>
            <a:r>
              <a:rPr lang="en-US" altLang="en-US" dirty="0"/>
              <a:t> oleh Lotus 1-2-3</a:t>
            </a:r>
            <a:r>
              <a:rPr lang="id-ID" altLang="en-US" dirty="0"/>
              <a:t>,</a:t>
            </a:r>
            <a:r>
              <a:rPr lang="en-US" altLang="en-US" dirty="0"/>
              <a:t> </a:t>
            </a:r>
            <a:r>
              <a:rPr lang="id-ID" altLang="en-US" dirty="0"/>
              <a:t>sekarang</a:t>
            </a:r>
            <a:r>
              <a:rPr lang="en-US" altLang="en-US" dirty="0"/>
              <a:t> paling </a:t>
            </a:r>
            <a:r>
              <a:rPr lang="en-US" altLang="en-US" dirty="0" err="1"/>
              <a:t>umum</a:t>
            </a:r>
            <a:r>
              <a:rPr lang="id-ID" altLang="en-US" dirty="0"/>
              <a:t> yang dikenal </a:t>
            </a:r>
            <a:r>
              <a:rPr lang="id-ID" altLang="en-US" dirty="0" err="1"/>
              <a:t>user</a:t>
            </a:r>
            <a:r>
              <a:rPr lang="id-ID" altLang="en-US" dirty="0"/>
              <a:t> adalah MS Excel.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Canggih</a:t>
            </a:r>
            <a:r>
              <a:rPr lang="id-ID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variasi</a:t>
            </a:r>
            <a:r>
              <a:rPr lang="en-US" altLang="en-US" dirty="0"/>
              <a:t> </a:t>
            </a:r>
            <a:r>
              <a:rPr lang="en-US" altLang="en-US" dirty="0" err="1"/>
              <a:t>bentuk</a:t>
            </a:r>
            <a:r>
              <a:rPr lang="en-US" altLang="en-US" dirty="0"/>
              <a:t> </a:t>
            </a:r>
            <a:r>
              <a:rPr lang="en-US" altLang="en-US" dirty="0" err="1"/>
              <a:t>pengisian</a:t>
            </a:r>
            <a:r>
              <a:rPr lang="en-US" altLang="en-US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grid </a:t>
            </a:r>
            <a:r>
              <a:rPr lang="en-US" altLang="en-US" dirty="0" err="1"/>
              <a:t>sel</a:t>
            </a:r>
            <a:r>
              <a:rPr lang="en-US" altLang="en-US" dirty="0"/>
              <a:t> </a:t>
            </a:r>
            <a:r>
              <a:rPr lang="en-US" altLang="en-US" dirty="0" err="1"/>
              <a:t>berisi</a:t>
            </a:r>
            <a:r>
              <a:rPr lang="en-US" altLang="en-US" dirty="0"/>
              <a:t> </a:t>
            </a:r>
            <a:r>
              <a:rPr lang="en-US" altLang="en-US" dirty="0" err="1"/>
              <a:t>nilai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formula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/>
              <a:t>rumus</a:t>
            </a:r>
            <a:r>
              <a:rPr lang="en-US" altLang="en-US" dirty="0"/>
              <a:t> </a:t>
            </a:r>
            <a:r>
              <a:rPr lang="en-US" altLang="en-US" dirty="0" err="1"/>
              <a:t>dapat</a:t>
            </a:r>
            <a:r>
              <a:rPr lang="en-US" altLang="en-US" dirty="0"/>
              <a:t> </a:t>
            </a:r>
            <a:r>
              <a:rPr lang="en-US" altLang="en-US" dirty="0" err="1"/>
              <a:t>melibatkan</a:t>
            </a:r>
            <a:r>
              <a:rPr lang="en-US" altLang="en-US" dirty="0"/>
              <a:t> </a:t>
            </a:r>
            <a:r>
              <a:rPr lang="en-US" altLang="en-US" dirty="0" err="1"/>
              <a:t>nilai-nilai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sel-sel</a:t>
            </a:r>
            <a:r>
              <a:rPr lang="en-US" altLang="en-US" dirty="0"/>
              <a:t> lain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/>
              <a:t>pengguna</a:t>
            </a:r>
            <a:r>
              <a:rPr lang="en-US" altLang="en-US" dirty="0"/>
              <a:t> </a:t>
            </a:r>
            <a:r>
              <a:rPr lang="en-US" altLang="en-US" dirty="0" err="1"/>
              <a:t>dapat</a:t>
            </a:r>
            <a:r>
              <a:rPr lang="en-US" altLang="en-US" dirty="0"/>
              <a:t> </a:t>
            </a:r>
            <a:r>
              <a:rPr lang="en-US" altLang="en-US" dirty="0" err="1"/>
              <a:t>memasukkan</a:t>
            </a:r>
            <a:r>
              <a:rPr lang="en-US" altLang="en-US" dirty="0"/>
              <a:t> data dan </a:t>
            </a:r>
            <a:r>
              <a:rPr lang="en-US" altLang="en-US" dirty="0" err="1"/>
              <a:t>mengubah</a:t>
            </a:r>
            <a:r>
              <a:rPr lang="en-US" altLang="en-US" dirty="0"/>
              <a:t> spreadsheet dan </a:t>
            </a:r>
            <a:r>
              <a:rPr lang="en-US" altLang="en-US" dirty="0" err="1"/>
              <a:t>menjaga</a:t>
            </a:r>
            <a:r>
              <a:rPr lang="en-US" altLang="en-US" dirty="0"/>
              <a:t> </a:t>
            </a:r>
            <a:r>
              <a:rPr lang="en-US" altLang="en-US" dirty="0" err="1"/>
              <a:t>konsistensinya</a:t>
            </a:r>
            <a:r>
              <a:rPr lang="en-US" alt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DC20D7-D026-4D61-9B68-338B2BD878F6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075AF79-BE01-49D9-8347-B59F25BCB819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1AFA13C-E35D-4B71-A200-C26A8D629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2589" y="807889"/>
            <a:ext cx="8229600" cy="762000"/>
          </a:xfrm>
        </p:spPr>
        <p:txBody>
          <a:bodyPr/>
          <a:lstStyle/>
          <a:p>
            <a:pPr eaLnBrk="1" hangingPunct="1"/>
            <a:r>
              <a:rPr lang="en-GB" altLang="en-US" sz="3800" dirty="0">
                <a:latin typeface="Britannic Bold" panose="020B0903060703020204" pitchFamily="34" charset="0"/>
              </a:rPr>
              <a:t>Spreadsheets (</a:t>
            </a:r>
            <a:r>
              <a:rPr lang="id-ID" altLang="en-US" sz="3800" dirty="0">
                <a:latin typeface="Britannic Bold" panose="020B0903060703020204" pitchFamily="34" charset="0"/>
              </a:rPr>
              <a:t>Lotus 123</a:t>
            </a:r>
            <a:r>
              <a:rPr lang="en-US" altLang="en-US" sz="3800" dirty="0">
                <a:latin typeface="Britannic Bold" panose="020B0903060703020204" pitchFamily="34" charset="0"/>
              </a:rPr>
              <a:t>)</a:t>
            </a:r>
          </a:p>
        </p:txBody>
      </p:sp>
      <p:pic>
        <p:nvPicPr>
          <p:cNvPr id="32772" name="Picture 5" descr="visicalc-tm">
            <a:extLst>
              <a:ext uri="{FF2B5EF4-FFF2-40B4-BE49-F238E27FC236}">
                <a16:creationId xmlns:a16="http://schemas.microsoft.com/office/drawing/2014/main" id="{8A4B0411-B94E-4BFA-BD32-F0819F74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060" y="1978829"/>
            <a:ext cx="7084129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E68C360B-584E-49E0-A8A2-EF90F7C0B64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52510A5-47EA-41D4-9BBD-FE7F2541783A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463AD3B-C9EE-4E20-9C1B-9C41832A8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082" y="746584"/>
            <a:ext cx="8229600" cy="7620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Spreadsheet</a:t>
            </a:r>
            <a:r>
              <a:rPr lang="id-ID" altLang="en-US" dirty="0">
                <a:latin typeface="Britannic Bold" panose="020B0903060703020204" pitchFamily="34" charset="0"/>
              </a:rPr>
              <a:t>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86E6A9D-C1BE-4A73-BD10-34D15F03C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3796" name="Picture 5" descr="spreadsheets_UI">
            <a:extLst>
              <a:ext uri="{FF2B5EF4-FFF2-40B4-BE49-F238E27FC236}">
                <a16:creationId xmlns:a16="http://schemas.microsoft.com/office/drawing/2014/main" id="{98C05330-8FB2-42B1-8DB8-D9447FCD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38" y="1635760"/>
            <a:ext cx="7663542" cy="491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4F288EC-42AB-4A9D-A3D9-05020BFA992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2FC6965-E681-41D3-9E0E-FD278A4B4B0A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902C7BD-6DD3-486E-B499-8BE1B3333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760" y="714375"/>
            <a:ext cx="8229600" cy="685800"/>
          </a:xfrm>
        </p:spPr>
        <p:txBody>
          <a:bodyPr/>
          <a:lstStyle/>
          <a:p>
            <a:pPr eaLnBrk="1" hangingPunct="1"/>
            <a:r>
              <a:rPr lang="en-GB" altLang="en-US" sz="4000" dirty="0">
                <a:latin typeface="Britannic Bold" panose="020B0903060703020204" pitchFamily="34" charset="0"/>
              </a:rPr>
              <a:t>Spreadsheets (</a:t>
            </a:r>
            <a:r>
              <a:rPr lang="id-ID" altLang="en-US" sz="4000" dirty="0">
                <a:latin typeface="Britannic Bold" panose="020B0903060703020204" pitchFamily="34" charset="0"/>
              </a:rPr>
              <a:t>MS E</a:t>
            </a:r>
            <a:r>
              <a:rPr lang="en-GB" altLang="en-US" sz="4000" dirty="0" err="1">
                <a:latin typeface="Britannic Bold" panose="020B0903060703020204" pitchFamily="34" charset="0"/>
              </a:rPr>
              <a:t>xcel</a:t>
            </a:r>
            <a:r>
              <a:rPr lang="en-GB" altLang="en-US" sz="4000" dirty="0">
                <a:latin typeface="Britannic Bold" panose="020B0903060703020204" pitchFamily="34" charset="0"/>
              </a:rPr>
              <a:t>)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34820" name="Picture 5" descr="excel-scenario1">
            <a:extLst>
              <a:ext uri="{FF2B5EF4-FFF2-40B4-BE49-F238E27FC236}">
                <a16:creationId xmlns:a16="http://schemas.microsoft.com/office/drawing/2014/main" id="{FB94427E-6AA2-4C9A-BB87-904CC893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7988"/>
            <a:ext cx="7874000" cy="505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EC64EC01-A798-4864-A9B9-7D4A1C752BD9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CA712E0-899C-41AD-8E3E-E24402E0C55C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1D43D24-12CF-4D5D-8363-E83A3CD09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4720" y="737476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WIMP Interface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537705F-EF77-48E7-AE2B-85848809E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76238" indent="-376238">
              <a:lnSpc>
                <a:spcPct val="90000"/>
              </a:lnSpc>
              <a:buClr>
                <a:schemeClr val="tx1"/>
              </a:buClr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>
                <a:latin typeface="Signika"/>
              </a:rPr>
              <a:t>	Windows</a:t>
            </a:r>
          </a:p>
          <a:p>
            <a:pPr marL="376238" indent="-376238">
              <a:lnSpc>
                <a:spcPct val="90000"/>
              </a:lnSpc>
              <a:buClr>
                <a:schemeClr val="tx1"/>
              </a:buClr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>
                <a:latin typeface="Signika"/>
              </a:rPr>
              <a:t>		Icons</a:t>
            </a:r>
          </a:p>
          <a:p>
            <a:pPr marL="376238" indent="-376238">
              <a:lnSpc>
                <a:spcPct val="90000"/>
              </a:lnSpc>
              <a:buClr>
                <a:schemeClr val="tx1"/>
              </a:buClr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>
                <a:latin typeface="Signika"/>
              </a:rPr>
              <a:t>			Menus</a:t>
            </a:r>
          </a:p>
          <a:p>
            <a:pPr marL="376238" indent="-376238">
              <a:lnSpc>
                <a:spcPct val="90000"/>
              </a:lnSpc>
              <a:buClr>
                <a:schemeClr val="tx1"/>
              </a:buClr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>
                <a:latin typeface="Signika"/>
              </a:rPr>
              <a:t>				Pointers</a:t>
            </a:r>
          </a:p>
          <a:p>
            <a:pPr marL="376238" indent="-376238">
              <a:lnSpc>
                <a:spcPct val="90000"/>
              </a:lnSpc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endParaRPr lang="en-GB" altLang="en-US" sz="2400" dirty="0">
              <a:latin typeface="Signika"/>
            </a:endParaRPr>
          </a:p>
          <a:p>
            <a:pPr marL="376238" indent="-376238">
              <a:lnSpc>
                <a:spcPct val="90000"/>
              </a:lnSpc>
              <a:buClr>
                <a:schemeClr val="tx1"/>
              </a:buClr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>
                <a:latin typeface="Signika"/>
              </a:rPr>
              <a:t>… or windows, icons, mice, and pull-down menus!</a:t>
            </a:r>
          </a:p>
          <a:p>
            <a:pPr marL="376238" indent="-376238">
              <a:lnSpc>
                <a:spcPct val="90000"/>
              </a:lnSpc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endParaRPr lang="en-GB" altLang="en-US" sz="2400" dirty="0">
              <a:latin typeface="Signika"/>
            </a:endParaRPr>
          </a:p>
          <a:p>
            <a:pPr marL="376238" indent="-376238">
              <a:lnSpc>
                <a:spcPct val="90000"/>
              </a:lnSpc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US" altLang="en-US" sz="2400" dirty="0">
                <a:latin typeface="Signika"/>
              </a:rPr>
              <a:t>style </a:t>
            </a:r>
            <a:r>
              <a:rPr lang="en-US" altLang="en-US" sz="2400" dirty="0" err="1">
                <a:latin typeface="Signika"/>
              </a:rPr>
              <a:t>standar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untuk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sebagian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besar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sistem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komputer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interaktif</a:t>
            </a:r>
            <a:r>
              <a:rPr lang="en-US" altLang="en-US" sz="2400" dirty="0">
                <a:latin typeface="Signika"/>
              </a:rPr>
              <a:t>, </a:t>
            </a:r>
            <a:r>
              <a:rPr lang="en-US" altLang="en-US" sz="2400" dirty="0" err="1">
                <a:latin typeface="Signika"/>
              </a:rPr>
              <a:t>terutama</a:t>
            </a:r>
            <a:r>
              <a:rPr lang="en-US" altLang="en-US" sz="2400" dirty="0">
                <a:latin typeface="Signika"/>
              </a:rPr>
              <a:t> PC dan desktop</a:t>
            </a:r>
            <a:endParaRPr lang="en-GB" altLang="en-US" sz="2400" dirty="0">
              <a:latin typeface="Signika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ADA8A53-6076-42E0-8E38-81FE42E36A4B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358830F-79B2-48E2-8D30-99E63D9F3314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91063E4-F454-4C7E-B43F-BD13C1C54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960" y="674491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Britannic Bold" panose="020B0903060703020204" pitchFamily="34" charset="0"/>
              </a:rPr>
              <a:t>Element WIMP : Windows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DB7C4BE-C847-4016-AEB7-5C4A4361B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229600" cy="4953000"/>
          </a:xfrm>
        </p:spPr>
        <p:txBody>
          <a:bodyPr/>
          <a:lstStyle/>
          <a:p>
            <a:pPr eaLnBrk="1" hangingPunct="1"/>
            <a:r>
              <a:rPr lang="en-US" altLang="en-US" sz="2800"/>
              <a:t>Area layar yang bebas</a:t>
            </a:r>
          </a:p>
          <a:p>
            <a:pPr lvl="1" eaLnBrk="1" hangingPunct="1"/>
            <a:r>
              <a:rPr lang="en-US" altLang="en-US" sz="2400"/>
              <a:t>dapat berisi teks atau grafis</a:t>
            </a:r>
          </a:p>
          <a:p>
            <a:pPr lvl="1" eaLnBrk="1" hangingPunct="1"/>
            <a:r>
              <a:rPr lang="en-US" altLang="en-US" sz="2400"/>
              <a:t>dapat dipindah atau diubah ukurannya</a:t>
            </a:r>
          </a:p>
          <a:p>
            <a:pPr lvl="1" eaLnBrk="1" hangingPunct="1"/>
            <a:r>
              <a:rPr lang="en-US" altLang="en-US" sz="2400"/>
              <a:t>dapat tumpang tindih dan tidak jelas satu sama lain, atau</a:t>
            </a:r>
          </a:p>
          <a:p>
            <a:pPr lvl="1" eaLnBrk="1" hangingPunct="1"/>
            <a:r>
              <a:rPr lang="en-US" altLang="en-US" sz="2400"/>
              <a:t>dapat diletakkan di samping satu sama lain</a:t>
            </a:r>
          </a:p>
          <a:p>
            <a:pPr eaLnBrk="1" hangingPunct="1"/>
            <a:r>
              <a:rPr lang="en-US" altLang="en-US" sz="2800"/>
              <a:t>Scrollbars</a:t>
            </a:r>
          </a:p>
          <a:p>
            <a:pPr lvl="1" eaLnBrk="1" hangingPunct="1"/>
            <a:r>
              <a:rPr lang="en-US" altLang="en-US" sz="2400"/>
              <a:t>mengijinkan pengguna untuk memindahkan isi jendela atas dan ke bawah atau dari sisi ke sisi</a:t>
            </a:r>
          </a:p>
          <a:p>
            <a:pPr eaLnBrk="1" hangingPunct="1"/>
            <a:r>
              <a:rPr lang="en-US" altLang="en-US" sz="2800"/>
              <a:t>Title bar</a:t>
            </a:r>
          </a:p>
          <a:p>
            <a:pPr lvl="1" eaLnBrk="1" hangingPunct="1"/>
            <a:r>
              <a:rPr lang="en-US" altLang="en-US" sz="2400"/>
              <a:t>menjelaskan nama windows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A75FA1-C059-4093-9D8B-AD2EF4939BEF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813BF41-5FDE-4E78-9576-EC19C3CFC964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9D4F608-1576-42E8-B31B-D163AFF9A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8560" y="663181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Britannic Bold" panose="020B0903060703020204" pitchFamily="34" charset="0"/>
              </a:rPr>
              <a:t>Element WIMP : </a:t>
            </a:r>
            <a:r>
              <a:rPr lang="en-GB" altLang="en-US" dirty="0">
                <a:latin typeface="Britannic Bold" panose="020B0903060703020204" pitchFamily="34" charset="0"/>
              </a:rPr>
              <a:t>Icons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226CD20-0C34-4807-9E40-0689D9F7E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26554" y="1729981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gambar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atau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gambar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kecil</a:t>
            </a:r>
            <a:endParaRPr lang="en-US" altLang="en-US" sz="2800" dirty="0"/>
          </a:p>
          <a:p>
            <a:pPr eaLnBrk="1" hangingPunct="1"/>
            <a:r>
              <a:rPr lang="en-US" altLang="en-US" sz="2800" dirty="0" err="1"/>
              <a:t>mewakili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beberapa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objek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dalam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antarmuka</a:t>
            </a:r>
            <a:endParaRPr lang="en-US" altLang="en-US" sz="2800" dirty="0"/>
          </a:p>
          <a:p>
            <a:pPr eaLnBrk="1" hangingPunct="1"/>
            <a:r>
              <a:rPr lang="en-US" altLang="en-US" sz="2800" dirty="0" err="1"/>
              <a:t>jendela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dapat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ditutup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iconised</a:t>
            </a:r>
            <a:r>
              <a:rPr lang="en-US" altLang="en-US" sz="2800" dirty="0"/>
              <a:t>)</a:t>
            </a:r>
          </a:p>
          <a:p>
            <a:pPr eaLnBrk="1" hangingPunct="1"/>
            <a:r>
              <a:rPr lang="en-US" altLang="en-US" sz="2800" dirty="0"/>
              <a:t>ikon </a:t>
            </a:r>
            <a:r>
              <a:rPr lang="en-US" altLang="en-US" sz="2800" dirty="0" err="1"/>
              <a:t>dapat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menjadi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banyak</a:t>
            </a:r>
            <a:r>
              <a:rPr lang="en-US" altLang="en-US" sz="2800" dirty="0"/>
              <a:t> dan </a:t>
            </a:r>
            <a:r>
              <a:rPr lang="en-US" altLang="en-US" sz="2800" dirty="0" err="1"/>
              <a:t>beragam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 err="1"/>
              <a:t>sangat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bergaya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err="1"/>
              <a:t>representasi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realistis</a:t>
            </a:r>
            <a:endParaRPr lang="en-US" altLang="en-US" sz="24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CC2011E-4411-4E93-9880-961E7EC232A5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010301-49CD-4DF9-AA05-8D23C31D1E0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>
            <a:extLst>
              <a:ext uri="{FF2B5EF4-FFF2-40B4-BE49-F238E27FC236}">
                <a16:creationId xmlns:a16="http://schemas.microsoft.com/office/drawing/2014/main" id="{CCC2011E-4411-4E93-9880-961E7EC232A5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010301-49CD-4DF9-AA05-8D23C31D1E0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1EEA96-716D-4F72-BC77-E5246D56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Britannic Bold" panose="020B0903060703020204" pitchFamily="34" charset="0"/>
              </a:rPr>
              <a:t>Element WIMP : </a:t>
            </a:r>
            <a:r>
              <a:rPr lang="en-GB" altLang="en-US" dirty="0">
                <a:latin typeface="Britannic Bold" panose="020B0903060703020204" pitchFamily="34" charset="0"/>
              </a:rPr>
              <a:t>Menu</a:t>
            </a:r>
            <a:r>
              <a:rPr lang="id-ID" altLang="en-US" dirty="0">
                <a:latin typeface="Britannic Bold" panose="020B0903060703020204" pitchFamily="34" charset="0"/>
              </a:rPr>
              <a:t>’</a:t>
            </a:r>
            <a:r>
              <a:rPr lang="en-US" altLang="en-US" dirty="0">
                <a:latin typeface="Britannic Bold" panose="020B0903060703020204" pitchFamily="34" charset="0"/>
              </a:rPr>
              <a:t>s</a:t>
            </a:r>
            <a:endParaRPr lang="en-ID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8E23E3-7D91-403D-B9D4-D769B1047DC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846729"/>
            <a:ext cx="8229600" cy="3973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>
                <a:latin typeface="Signika" panose="02010003020600000004"/>
              </a:rPr>
              <a:t>Pilihan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operasi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atau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layanan</a:t>
            </a:r>
            <a:r>
              <a:rPr lang="en-US" sz="2400" dirty="0">
                <a:latin typeface="Signika" panose="02010003020600000004"/>
              </a:rPr>
              <a:t> yang </a:t>
            </a:r>
            <a:r>
              <a:rPr lang="en-US" sz="2400" dirty="0" err="1">
                <a:latin typeface="Signika" panose="02010003020600000004"/>
              </a:rPr>
              <a:t>ditawarkan</a:t>
            </a:r>
            <a:r>
              <a:rPr lang="en-US" sz="2400" dirty="0">
                <a:latin typeface="Signika" panose="02010003020600000004"/>
              </a:rPr>
              <a:t> pada </a:t>
            </a:r>
            <a:r>
              <a:rPr lang="en-US" sz="2400" dirty="0" err="1">
                <a:latin typeface="Signika" panose="02010003020600000004"/>
              </a:rPr>
              <a:t>layar</a:t>
            </a:r>
            <a:endParaRPr lang="en-US" sz="2400" dirty="0">
              <a:latin typeface="Signika" panose="02010003020600000004"/>
            </a:endParaRPr>
          </a:p>
          <a:p>
            <a:pPr>
              <a:defRPr/>
            </a:pPr>
            <a:r>
              <a:rPr lang="en-US" sz="2400" dirty="0" err="1">
                <a:latin typeface="Signika" panose="02010003020600000004"/>
              </a:rPr>
              <a:t>Pilihan</a:t>
            </a:r>
            <a:r>
              <a:rPr lang="en-US" sz="2400" dirty="0">
                <a:latin typeface="Signika" panose="02010003020600000004"/>
              </a:rPr>
              <a:t> yang </a:t>
            </a:r>
            <a:r>
              <a:rPr lang="en-US" sz="2400" dirty="0" err="1">
                <a:latin typeface="Signika" panose="02010003020600000004"/>
              </a:rPr>
              <a:t>diperlukan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dipilih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dengan</a:t>
            </a:r>
            <a:r>
              <a:rPr lang="en-US" sz="2400" dirty="0">
                <a:latin typeface="Signika" panose="02010003020600000004"/>
              </a:rPr>
              <a:t> pointer </a:t>
            </a:r>
          </a:p>
          <a:p>
            <a:pPr>
              <a:defRPr/>
            </a:pPr>
            <a:endParaRPr lang="en-US" sz="2400" dirty="0">
              <a:latin typeface="Signika" panose="02010003020600000004"/>
            </a:endParaRPr>
          </a:p>
          <a:p>
            <a:pPr>
              <a:defRPr/>
            </a:pPr>
            <a:endParaRPr lang="en-US" sz="2400" dirty="0">
              <a:latin typeface="Signika" panose="02010003020600000004"/>
            </a:endParaRPr>
          </a:p>
          <a:p>
            <a:pPr>
              <a:defRPr/>
            </a:pPr>
            <a:endParaRPr lang="en-US" sz="2400" dirty="0">
              <a:latin typeface="Signika" panose="02010003020600000004"/>
            </a:endParaRPr>
          </a:p>
          <a:p>
            <a:pPr>
              <a:defRPr/>
            </a:pPr>
            <a:endParaRPr lang="en-US" sz="2400" dirty="0">
              <a:latin typeface="Signika" panose="02010003020600000004"/>
            </a:endParaRPr>
          </a:p>
          <a:p>
            <a:pPr>
              <a:defRPr/>
            </a:pPr>
            <a:endParaRPr lang="en-US" sz="2400" dirty="0">
              <a:latin typeface="Signika" panose="02010003020600000004"/>
            </a:endParaRPr>
          </a:p>
          <a:p>
            <a:pPr marL="0" indent="0">
              <a:buNone/>
              <a:defRPr/>
            </a:pPr>
            <a:endParaRPr lang="en-US" sz="2400" dirty="0">
              <a:latin typeface="Signika" panose="02010003020600000004"/>
            </a:endParaRPr>
          </a:p>
          <a:p>
            <a:pPr>
              <a:tabLst>
                <a:tab pos="1797050" algn="l"/>
                <a:tab pos="1970088" algn="l"/>
              </a:tabLst>
              <a:defRPr/>
            </a:pPr>
            <a:r>
              <a:rPr lang="en-US" sz="2400" dirty="0" err="1">
                <a:latin typeface="Signika" panose="02010003020600000004"/>
              </a:rPr>
              <a:t>Masalah</a:t>
            </a:r>
            <a:r>
              <a:rPr lang="id-ID" sz="2400" dirty="0">
                <a:latin typeface="Signika" panose="02010003020600000004"/>
              </a:rPr>
              <a:t>	:	</a:t>
            </a:r>
            <a:r>
              <a:rPr lang="en-US" sz="2400" dirty="0" err="1">
                <a:latin typeface="Signika" panose="02010003020600000004"/>
              </a:rPr>
              <a:t>mengambil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banyak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ruang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layar</a:t>
            </a:r>
            <a:endParaRPr lang="en-US" sz="2400" dirty="0">
              <a:latin typeface="Signika" panose="02010003020600000004"/>
            </a:endParaRPr>
          </a:p>
          <a:p>
            <a:pPr marL="361950" indent="-361950">
              <a:tabLst>
                <a:tab pos="1797050" algn="l"/>
                <a:tab pos="1970088" algn="l"/>
              </a:tabLst>
              <a:defRPr/>
            </a:pPr>
            <a:r>
              <a:rPr lang="en-US" sz="2400" dirty="0">
                <a:latin typeface="Signika" panose="02010003020600000004"/>
              </a:rPr>
              <a:t>Solusi</a:t>
            </a:r>
            <a:r>
              <a:rPr lang="id-ID" sz="2400" dirty="0">
                <a:latin typeface="Signika" panose="02010003020600000004"/>
              </a:rPr>
              <a:t>	:	</a:t>
            </a:r>
            <a:r>
              <a:rPr lang="en-US" sz="2400" dirty="0">
                <a:latin typeface="Signika" panose="02010003020600000004"/>
              </a:rPr>
              <a:t>pop-up</a:t>
            </a:r>
            <a:r>
              <a:rPr lang="id-ID" sz="2400" dirty="0">
                <a:latin typeface="Signika" panose="02010003020600000004"/>
              </a:rPr>
              <a:t> (</a:t>
            </a:r>
            <a:r>
              <a:rPr lang="en-US" sz="2400" dirty="0">
                <a:latin typeface="Signika" panose="02010003020600000004"/>
              </a:rPr>
              <a:t> menu yang </a:t>
            </a:r>
            <a:r>
              <a:rPr lang="en-US" sz="2400" dirty="0" err="1">
                <a:latin typeface="Signika" panose="02010003020600000004"/>
              </a:rPr>
              <a:t>muncul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saat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dibutuhkan</a:t>
            </a:r>
            <a:r>
              <a:rPr lang="id-ID" sz="2400" dirty="0">
                <a:latin typeface="Signika" panose="02010003020600000004"/>
              </a:rPr>
              <a:t>)</a:t>
            </a:r>
            <a:endParaRPr lang="en-US" sz="2400" dirty="0">
              <a:latin typeface="Signika" panose="02010003020600000004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A58A51D7-A488-46E4-A4B6-A982A32A1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66581"/>
              </p:ext>
            </p:extLst>
          </p:nvPr>
        </p:nvGraphicFramePr>
        <p:xfrm>
          <a:off x="2956560" y="2819400"/>
          <a:ext cx="6568440" cy="1746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icture" r:id="rId3" imgW="4152900" imgH="1495425" progId="Word.Picture.8">
                  <p:embed/>
                </p:oleObj>
              </mc:Choice>
              <mc:Fallback>
                <p:oleObj name="Picture" r:id="rId3" imgW="4152900" imgH="1495425" progId="Word.Picture.8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1B35D12E-8FDE-4F09-B876-66A1A0670F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560" y="2819400"/>
                        <a:ext cx="6568440" cy="1746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6414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163B036-021A-4DAC-84BF-DDCBDD281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6640" y="10160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Britannic Bold" panose="020B0903060703020204" pitchFamily="34" charset="0"/>
              </a:rPr>
              <a:t>Jenis</a:t>
            </a:r>
            <a:r>
              <a:rPr lang="en-US" altLang="en-US" dirty="0">
                <a:latin typeface="Britannic Bold" panose="020B0903060703020204" pitchFamily="34" charset="0"/>
              </a:rPr>
              <a:t> Menu</a:t>
            </a:r>
            <a:r>
              <a:rPr lang="id-ID" altLang="en-US" dirty="0">
                <a:latin typeface="Britannic Bold" panose="020B0903060703020204" pitchFamily="34" charset="0"/>
              </a:rPr>
              <a:t>’</a:t>
            </a:r>
            <a:r>
              <a:rPr lang="en-US" altLang="en-US" dirty="0">
                <a:latin typeface="Britannic Bold" panose="020B0903060703020204" pitchFamily="34" charset="0"/>
              </a:rPr>
              <a:t>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DE1A68C-891B-4DA1-9C61-3082A0E82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8320" y="1793240"/>
            <a:ext cx="82296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Bar</a:t>
            </a:r>
            <a:r>
              <a:rPr lang="id-ID" altLang="en-US" sz="2300" dirty="0"/>
              <a:t> Menu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/>
              <a:t>di </a:t>
            </a:r>
            <a:r>
              <a:rPr lang="en-US" altLang="en-US" sz="2300" dirty="0" err="1"/>
              <a:t>atas</a:t>
            </a:r>
            <a:r>
              <a:rPr lang="en-US" altLang="en-US" sz="2300" dirty="0"/>
              <a:t> </a:t>
            </a:r>
            <a:r>
              <a:rPr lang="en-US" altLang="en-US" sz="2300" dirty="0" err="1"/>
              <a:t>layar</a:t>
            </a:r>
            <a:r>
              <a:rPr lang="en-US" altLang="en-US" sz="2300" dirty="0"/>
              <a:t> (</a:t>
            </a:r>
            <a:r>
              <a:rPr lang="en-US" altLang="en-US" sz="2300" dirty="0" err="1"/>
              <a:t>biasanya</a:t>
            </a:r>
            <a:r>
              <a:rPr lang="en-US" altLang="en-US" sz="2300" dirty="0"/>
              <a:t>), menu </a:t>
            </a:r>
            <a:r>
              <a:rPr lang="en-US" altLang="en-US" sz="2300" dirty="0" err="1"/>
              <a:t>menyeret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turun</a:t>
            </a:r>
            <a:endParaRPr lang="en-US" altLang="en-US" sz="23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Pull</a:t>
            </a:r>
            <a:r>
              <a:rPr lang="id-ID" altLang="en-US" sz="2300" dirty="0"/>
              <a:t>-</a:t>
            </a:r>
            <a:r>
              <a:rPr lang="en-US" altLang="en-US" sz="2300" dirty="0"/>
              <a:t>Down</a:t>
            </a:r>
            <a:r>
              <a:rPr lang="id-ID" altLang="en-US" sz="2300" dirty="0"/>
              <a:t> Menu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 err="1"/>
              <a:t>tahan</a:t>
            </a:r>
            <a:r>
              <a:rPr lang="en-US" altLang="en-US" sz="2300" dirty="0"/>
              <a:t> mouse dan </a:t>
            </a:r>
            <a:r>
              <a:rPr lang="en-US" altLang="en-US" sz="2300" dirty="0" err="1"/>
              <a:t>tarik</a:t>
            </a:r>
            <a:r>
              <a:rPr lang="en-US" altLang="en-US" sz="2300" dirty="0"/>
              <a:t> down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Drop</a:t>
            </a:r>
            <a:r>
              <a:rPr lang="id-ID" altLang="en-US" sz="2300" dirty="0"/>
              <a:t> D</a:t>
            </a:r>
            <a:r>
              <a:rPr lang="en-US" altLang="en-US" sz="2300" dirty="0"/>
              <a:t>own Menu</a:t>
            </a:r>
            <a:r>
              <a:rPr lang="id-ID" altLang="en-US" sz="2300" dirty="0"/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/>
              <a:t>menu </a:t>
            </a:r>
            <a:r>
              <a:rPr lang="en-US" altLang="en-US" sz="2300" dirty="0" err="1"/>
              <a:t>mengungkapkan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klik</a:t>
            </a:r>
            <a:r>
              <a:rPr lang="en-US" altLang="en-US" sz="2300" dirty="0"/>
              <a:t> mouse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Fall-</a:t>
            </a:r>
            <a:r>
              <a:rPr lang="id-ID" altLang="en-US" sz="2300" dirty="0"/>
              <a:t>D</a:t>
            </a:r>
            <a:r>
              <a:rPr lang="en-US" altLang="en-US" sz="2300" dirty="0"/>
              <a:t>own Menu</a:t>
            </a:r>
            <a:r>
              <a:rPr lang="id-ID" altLang="en-US" sz="2300" dirty="0"/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/>
              <a:t>mouse </a:t>
            </a:r>
            <a:r>
              <a:rPr lang="en-US" altLang="en-US" sz="2300" dirty="0" err="1"/>
              <a:t>hanya</a:t>
            </a:r>
            <a:r>
              <a:rPr lang="en-US" altLang="en-US" sz="2300" dirty="0"/>
              <a:t> </a:t>
            </a:r>
            <a:r>
              <a:rPr lang="en-US" altLang="en-US" sz="2300" dirty="0" err="1"/>
              <a:t>bergerak</a:t>
            </a:r>
            <a:r>
              <a:rPr lang="en-US" altLang="en-US" sz="2300" dirty="0"/>
              <a:t> di bar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Pop-</a:t>
            </a:r>
            <a:r>
              <a:rPr lang="id-ID" altLang="en-US" sz="2300" dirty="0"/>
              <a:t>U</a:t>
            </a:r>
            <a:r>
              <a:rPr lang="en-US" altLang="en-US" sz="2300" dirty="0"/>
              <a:t>p </a:t>
            </a:r>
            <a:r>
              <a:rPr lang="id-ID" altLang="en-US" sz="2300" dirty="0"/>
              <a:t>M</a:t>
            </a:r>
            <a:r>
              <a:rPr lang="en-US" altLang="en-US" sz="2300" dirty="0" err="1"/>
              <a:t>enu</a:t>
            </a:r>
            <a:r>
              <a:rPr lang="en-US" altLang="en-US" sz="2300" dirty="0"/>
              <a:t> </a:t>
            </a:r>
            <a:r>
              <a:rPr lang="id-ID" altLang="en-US" sz="23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 err="1"/>
              <a:t>tindakan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untuk</a:t>
            </a:r>
            <a:r>
              <a:rPr lang="en-US" altLang="en-US" sz="2300" dirty="0"/>
              <a:t> </a:t>
            </a:r>
            <a:r>
              <a:rPr lang="en-US" altLang="en-US" sz="2300" dirty="0" err="1"/>
              <a:t>objek</a:t>
            </a:r>
            <a:r>
              <a:rPr lang="en-US" altLang="en-US" sz="2300" dirty="0"/>
              <a:t> yang </a:t>
            </a:r>
            <a:r>
              <a:rPr lang="en-US" altLang="en-US" sz="2300" dirty="0" err="1"/>
              <a:t>dipilih</a:t>
            </a:r>
            <a:endParaRPr lang="en-US" altLang="en-US" sz="23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Pie</a:t>
            </a:r>
            <a:r>
              <a:rPr lang="id-ID" altLang="en-US" sz="2300" dirty="0"/>
              <a:t> M</a:t>
            </a:r>
            <a:r>
              <a:rPr lang="en-US" altLang="en-US" sz="2300" dirty="0" err="1"/>
              <a:t>enu</a:t>
            </a:r>
            <a:r>
              <a:rPr lang="id-ID" altLang="en-US" sz="2300" dirty="0"/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 err="1"/>
              <a:t>diatur</a:t>
            </a:r>
            <a:r>
              <a:rPr lang="en-US" altLang="en-US" sz="2300" dirty="0"/>
              <a:t> </a:t>
            </a:r>
            <a:r>
              <a:rPr lang="en-US" altLang="en-US" sz="2300" dirty="0" err="1"/>
              <a:t>dalam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sebuah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lingkaran</a:t>
            </a:r>
            <a:endParaRPr lang="en-US" altLang="en-US" sz="23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300" dirty="0" err="1"/>
              <a:t>lebih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mudah</a:t>
            </a:r>
            <a:r>
              <a:rPr lang="id-ID" altLang="en-US" sz="2300" dirty="0"/>
              <a:t> dan cepat</a:t>
            </a:r>
            <a:r>
              <a:rPr lang="en-US" altLang="en-US" sz="2300" dirty="0"/>
              <a:t> </a:t>
            </a:r>
            <a:r>
              <a:rPr lang="en-US" altLang="en-US" sz="2300" dirty="0" err="1"/>
              <a:t>untuk</a:t>
            </a:r>
            <a:r>
              <a:rPr lang="en-US" altLang="en-US" sz="2300" dirty="0"/>
              <a:t> </a:t>
            </a:r>
            <a:r>
              <a:rPr lang="en-US" altLang="en-US" sz="2300" dirty="0" err="1"/>
              <a:t>memilih</a:t>
            </a:r>
            <a:r>
              <a:rPr lang="en-US" altLang="en-US" sz="2300" dirty="0"/>
              <a:t> item (area target yang </a:t>
            </a:r>
            <a:r>
              <a:rPr lang="en-US" altLang="en-US" sz="2300" dirty="0" err="1"/>
              <a:t>lebih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besar</a:t>
            </a:r>
            <a:r>
              <a:rPr lang="en-US" altLang="en-US" sz="2300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409BCC-3BE9-433A-8C1B-AC49928BAF7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E0380E2-8048-43B0-96C7-C3B47A3DC5F0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47ECD8C-95F5-427C-81F8-4796AE256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852532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latin typeface="Britannic Bold" panose="020B0903060703020204" pitchFamily="34" charset="0"/>
              </a:rPr>
              <a:t>Menu </a:t>
            </a:r>
            <a:r>
              <a:rPr lang="en-US" altLang="en-US" sz="4000" dirty="0" err="1">
                <a:latin typeface="Britannic Bold" panose="020B0903060703020204" pitchFamily="34" charset="0"/>
              </a:rPr>
              <a:t>Tambahan</a:t>
            </a:r>
            <a:r>
              <a:rPr lang="en-US" altLang="en-US" sz="4000" dirty="0">
                <a:latin typeface="Britannic Bold" panose="020B0903060703020204" pitchFamily="34" charset="0"/>
              </a:rPr>
              <a:t>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6CE85F4-CEF3-40ED-800E-322C0E3CD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524000"/>
            <a:ext cx="8229600" cy="5334000"/>
          </a:xfrm>
        </p:spPr>
        <p:txBody>
          <a:bodyPr/>
          <a:lstStyle/>
          <a:p>
            <a:pPr eaLnBrk="1" hangingPunct="1">
              <a:defRPr/>
            </a:pPr>
            <a:r>
              <a:rPr lang="en-US" sz="2500" dirty="0"/>
              <a:t>Cascading menu</a:t>
            </a:r>
          </a:p>
          <a:p>
            <a:pPr lvl="1" eaLnBrk="1" hangingPunct="1">
              <a:defRPr/>
            </a:pPr>
            <a:r>
              <a:rPr lang="en-US" sz="2500" dirty="0" err="1"/>
              <a:t>hirarkis</a:t>
            </a:r>
            <a:r>
              <a:rPr lang="en-US" sz="2500" dirty="0"/>
              <a:t> </a:t>
            </a:r>
            <a:r>
              <a:rPr lang="en-US" sz="2500" dirty="0" err="1"/>
              <a:t>struktur</a:t>
            </a:r>
            <a:r>
              <a:rPr lang="en-US" sz="2500" dirty="0"/>
              <a:t> menu</a:t>
            </a:r>
          </a:p>
          <a:p>
            <a:pPr lvl="1" eaLnBrk="1" hangingPunct="1">
              <a:defRPr/>
            </a:pPr>
            <a:r>
              <a:rPr lang="en-US" sz="2500" dirty="0" err="1"/>
              <a:t>pilihan</a:t>
            </a:r>
            <a:r>
              <a:rPr lang="en-US" sz="2500" dirty="0"/>
              <a:t> menu </a:t>
            </a:r>
            <a:r>
              <a:rPr lang="en-US" sz="2500" dirty="0" err="1"/>
              <a:t>membuka</a:t>
            </a:r>
            <a:r>
              <a:rPr lang="en-US" sz="2500" dirty="0"/>
              <a:t> menu </a:t>
            </a:r>
            <a:r>
              <a:rPr lang="en-US" sz="2500" dirty="0" err="1"/>
              <a:t>baru</a:t>
            </a:r>
            <a:endParaRPr lang="en-US" sz="2500" dirty="0"/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r>
              <a:rPr lang="en-US" sz="2500" dirty="0"/>
              <a:t>Keyboard </a:t>
            </a:r>
            <a:r>
              <a:rPr lang="id-ID" sz="2500" dirty="0"/>
              <a:t>A</a:t>
            </a:r>
            <a:r>
              <a:rPr lang="en-US" sz="2500" dirty="0" err="1"/>
              <a:t>kselerator</a:t>
            </a:r>
            <a:endParaRPr lang="en-US" sz="2500" dirty="0"/>
          </a:p>
          <a:p>
            <a:pPr lvl="1" eaLnBrk="1" hangingPunct="1">
              <a:defRPr/>
            </a:pPr>
            <a:r>
              <a:rPr lang="en-US" sz="2500" dirty="0" err="1"/>
              <a:t>kunci</a:t>
            </a:r>
            <a:r>
              <a:rPr lang="en-US" sz="2500" dirty="0"/>
              <a:t> </a:t>
            </a:r>
            <a:r>
              <a:rPr lang="en-US" sz="2500" dirty="0" err="1"/>
              <a:t>kombinasi</a:t>
            </a:r>
            <a:r>
              <a:rPr lang="en-US" sz="2500" dirty="0"/>
              <a:t> - </a:t>
            </a:r>
            <a:r>
              <a:rPr lang="en-US" sz="2500" dirty="0" err="1"/>
              <a:t>efek</a:t>
            </a:r>
            <a:r>
              <a:rPr lang="en-US" sz="2500" dirty="0"/>
              <a:t> yang </a:t>
            </a:r>
            <a:r>
              <a:rPr lang="en-US" sz="2500" dirty="0" err="1"/>
              <a:t>sama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menu item</a:t>
            </a:r>
          </a:p>
          <a:p>
            <a:pPr lvl="1" eaLnBrk="1" hangingPunct="1">
              <a:defRPr/>
            </a:pPr>
            <a:r>
              <a:rPr lang="en-US" sz="2500" dirty="0" err="1"/>
              <a:t>dua</a:t>
            </a:r>
            <a:r>
              <a:rPr lang="en-US" sz="2500" dirty="0"/>
              <a:t> </a:t>
            </a:r>
            <a:r>
              <a:rPr lang="en-US" sz="2500" dirty="0" err="1"/>
              <a:t>jenis</a:t>
            </a:r>
            <a:endParaRPr lang="en-US" sz="2500" dirty="0"/>
          </a:p>
          <a:p>
            <a:pPr lvl="2" eaLnBrk="1" hangingPunct="1">
              <a:defRPr/>
            </a:pPr>
            <a:r>
              <a:rPr lang="en-US" sz="2500" dirty="0" err="1"/>
              <a:t>aktif</a:t>
            </a:r>
            <a:r>
              <a:rPr lang="en-US" sz="2500" dirty="0"/>
              <a:t> </a:t>
            </a:r>
            <a:r>
              <a:rPr lang="en-US" sz="2500" dirty="0" err="1"/>
              <a:t>pada</a:t>
            </a:r>
            <a:r>
              <a:rPr lang="en-US" sz="2500" dirty="0"/>
              <a:t> </a:t>
            </a:r>
            <a:r>
              <a:rPr lang="en-US" sz="2500" dirty="0" err="1"/>
              <a:t>saat</a:t>
            </a:r>
            <a:r>
              <a:rPr lang="en-US" sz="2500" dirty="0"/>
              <a:t> menu </a:t>
            </a:r>
            <a:r>
              <a:rPr lang="en-US" sz="2500" dirty="0" err="1"/>
              <a:t>terbuka</a:t>
            </a:r>
            <a:r>
              <a:rPr lang="en-US" sz="2500" dirty="0"/>
              <a:t> - </a:t>
            </a:r>
            <a:r>
              <a:rPr lang="en-US" sz="2500" dirty="0" err="1"/>
              <a:t>biasanya</a:t>
            </a:r>
            <a:r>
              <a:rPr lang="en-US" sz="2500" dirty="0"/>
              <a:t> </a:t>
            </a:r>
            <a:r>
              <a:rPr lang="en-US" sz="2500" dirty="0" err="1"/>
              <a:t>huruf</a:t>
            </a:r>
            <a:r>
              <a:rPr lang="en-US" sz="2500" dirty="0"/>
              <a:t> </a:t>
            </a:r>
            <a:r>
              <a:rPr lang="en-US" sz="2500" dirty="0" err="1"/>
              <a:t>pertama</a:t>
            </a:r>
            <a:endParaRPr lang="en-US" sz="2500" dirty="0"/>
          </a:p>
          <a:p>
            <a:pPr marL="1169988" lvl="2" indent="-255588">
              <a:defRPr/>
            </a:pPr>
            <a:r>
              <a:rPr lang="en-US" sz="2500" dirty="0" err="1"/>
              <a:t>aktif</a:t>
            </a:r>
            <a:r>
              <a:rPr lang="en-US" sz="2500" dirty="0"/>
              <a:t> </a:t>
            </a:r>
            <a:r>
              <a:rPr lang="en-US" sz="2500" dirty="0" err="1"/>
              <a:t>saat</a:t>
            </a:r>
            <a:r>
              <a:rPr lang="en-US" sz="2500" dirty="0"/>
              <a:t> menu </a:t>
            </a:r>
            <a:r>
              <a:rPr lang="en-US" sz="2500" dirty="0" err="1"/>
              <a:t>ditutup</a:t>
            </a:r>
            <a:r>
              <a:rPr lang="en-US" sz="2500" dirty="0"/>
              <a:t> - </a:t>
            </a:r>
            <a:r>
              <a:rPr lang="en-US" sz="2500" dirty="0" err="1"/>
              <a:t>biasanya</a:t>
            </a:r>
            <a:r>
              <a:rPr lang="en-US" sz="2500" dirty="0"/>
              <a:t> Ctrl + </a:t>
            </a:r>
            <a:r>
              <a:rPr lang="en-US" sz="2500" dirty="0" err="1"/>
              <a:t>huruf</a:t>
            </a:r>
            <a:r>
              <a:rPr lang="id-ID" sz="2500" dirty="0"/>
              <a:t> </a:t>
            </a:r>
            <a:r>
              <a:rPr lang="en-US" sz="2500" dirty="0" err="1"/>
              <a:t>biasanya</a:t>
            </a:r>
            <a:r>
              <a:rPr lang="en-US" sz="2500" dirty="0"/>
              <a:t> </a:t>
            </a:r>
            <a:r>
              <a:rPr lang="en-US" sz="2500" dirty="0" err="1"/>
              <a:t>berbeda</a:t>
            </a:r>
            <a:r>
              <a:rPr lang="id-ID" sz="2500" dirty="0"/>
              <a:t> </a:t>
            </a:r>
            <a:endParaRPr lang="en-US" sz="25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4CAFE0-195C-4F3B-AE72-6714E3B172A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CC45140-1390-4249-B04C-5862A9616BC6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12C8E1B5-B8F3-4A04-898B-F6A4C5E01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6720" y="1768475"/>
            <a:ext cx="8229600" cy="48355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2500" dirty="0"/>
              <a:t>2. </a:t>
            </a:r>
            <a:r>
              <a:rPr lang="en-US" altLang="en-US" sz="2500" dirty="0" err="1"/>
              <a:t>Antarmuka</a:t>
            </a:r>
            <a:r>
              <a:rPr lang="en-US" altLang="en-US" sz="2500" dirty="0"/>
              <a:t> </a:t>
            </a:r>
            <a:r>
              <a:rPr lang="en-US" altLang="en-US" sz="2500" dirty="0" err="1"/>
              <a:t>berorientasikan</a:t>
            </a:r>
            <a:r>
              <a:rPr lang="en-US" altLang="en-US" sz="2500" dirty="0"/>
              <a:t> baris </a:t>
            </a:r>
            <a:r>
              <a:rPr lang="en-US" altLang="en-US" sz="2500" dirty="0" err="1"/>
              <a:t>perintah</a:t>
            </a:r>
            <a:r>
              <a:rPr lang="en-US" altLang="en-US" sz="2500" dirty="0"/>
              <a:t> :</a:t>
            </a:r>
          </a:p>
          <a:p>
            <a:pPr lvl="1" eaLnBrk="1" hangingPunct="1"/>
            <a:r>
              <a:rPr lang="en-US" altLang="en-US" sz="2400" dirty="0" err="1"/>
              <a:t>Diperkenalkan</a:t>
            </a:r>
            <a:r>
              <a:rPr lang="en-US" altLang="en-US" sz="2400" dirty="0"/>
              <a:t> pada </a:t>
            </a:r>
            <a:r>
              <a:rPr lang="en-US" altLang="en-US" sz="2400" dirty="0" err="1"/>
              <a:t>tahun</a:t>
            </a:r>
            <a:r>
              <a:rPr lang="en-US" altLang="en-US" sz="2400" dirty="0"/>
              <a:t> 1960-an.</a:t>
            </a:r>
          </a:p>
          <a:p>
            <a:pPr lvl="1" eaLnBrk="1" hangingPunct="1"/>
            <a:r>
              <a:rPr lang="en-US" altLang="en-US" sz="2400" dirty="0"/>
              <a:t>Tele-type (TTY)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mesin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pertama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antarmuka</a:t>
            </a:r>
            <a:r>
              <a:rPr lang="en-US" altLang="en-US" sz="2400" dirty="0"/>
              <a:t> baris </a:t>
            </a:r>
            <a:r>
              <a:rPr lang="en-US" altLang="en-US" sz="2400" dirty="0" err="1"/>
              <a:t>perintah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User </a:t>
            </a:r>
            <a:r>
              <a:rPr lang="en-US" altLang="en-US" sz="2400" dirty="0" err="1"/>
              <a:t>mengetikkan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perintah</a:t>
            </a:r>
            <a:r>
              <a:rPr lang="en-US" altLang="en-US" sz="2400" dirty="0"/>
              <a:t> baris demi baris.</a:t>
            </a:r>
          </a:p>
          <a:p>
            <a:pPr lvl="1" eaLnBrk="1" hangingPunct="1"/>
            <a:r>
              <a:rPr lang="en-US" altLang="en-US" sz="2400" dirty="0" err="1"/>
              <a:t>Interaksi</a:t>
            </a:r>
            <a:r>
              <a:rPr lang="en-US" altLang="en-US" sz="2400" dirty="0"/>
              <a:t> user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perintah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berbentuk</a:t>
            </a:r>
            <a:r>
              <a:rPr lang="en-US" altLang="en-US" sz="2400" dirty="0"/>
              <a:t> dialog </a:t>
            </a:r>
            <a:r>
              <a:rPr lang="en-US" altLang="en-US" sz="2400" dirty="0" err="1"/>
              <a:t>soal-jawab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err="1"/>
              <a:t>Berdaya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guna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rendah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lebih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mengontrol</a:t>
            </a:r>
            <a:r>
              <a:rPr lang="en-US" altLang="en-US" sz="2400" dirty="0"/>
              <a:t> user</a:t>
            </a:r>
          </a:p>
          <a:p>
            <a:pPr lvl="1" eaLnBrk="1" hangingPunct="1"/>
            <a:r>
              <a:rPr lang="en-US" altLang="en-US" sz="2400" dirty="0" err="1"/>
              <a:t>Antarmuka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pemaaf</a:t>
            </a:r>
            <a:r>
              <a:rPr lang="en-US" altLang="en-US" sz="2400" dirty="0"/>
              <a:t> dan </a:t>
            </a:r>
            <a:r>
              <a:rPr lang="en-US" altLang="en-US" sz="2400" dirty="0" err="1"/>
              <a:t>membebani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ingatan</a:t>
            </a:r>
            <a:r>
              <a:rPr lang="en-US" altLang="en-US" sz="2400" dirty="0"/>
              <a:t> user</a:t>
            </a:r>
            <a:endParaRPr lang="en-US" altLang="en-US" dirty="0"/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2D773D6E-A544-4E8E-978A-E43A8CF82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1" y="800894"/>
            <a:ext cx="8229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2800" b="1" dirty="0">
                <a:latin typeface="Signika"/>
              </a:rPr>
              <a:t>Lima </a:t>
            </a:r>
            <a:r>
              <a:rPr lang="en-US" altLang="en-US" sz="2800" b="1" dirty="0" err="1">
                <a:latin typeface="Signika"/>
              </a:rPr>
              <a:t>Generasi</a:t>
            </a:r>
            <a:r>
              <a:rPr lang="en-US" altLang="en-US" sz="2800" b="1" dirty="0">
                <a:latin typeface="Signika"/>
              </a:rPr>
              <a:t> </a:t>
            </a:r>
            <a:r>
              <a:rPr lang="en-US" altLang="en-US" sz="2800" b="1" dirty="0" err="1">
                <a:latin typeface="Signika"/>
              </a:rPr>
              <a:t>Perkembangan</a:t>
            </a:r>
            <a:r>
              <a:rPr lang="en-US" altLang="en-US" sz="2800" b="1" dirty="0">
                <a:latin typeface="Signika"/>
              </a:rPr>
              <a:t> User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7A567-8C95-4C94-9064-8A7BEE24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CBF1D7F-CC26-42EF-B8CB-C4D7BDDB505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C3512D1-D8A0-4FBD-A9BE-54E4F276958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219702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D5FB324-AE48-4A37-BAA8-B25356CF8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Britannic Bold" panose="020B0903060703020204" pitchFamily="34" charset="0"/>
              </a:rPr>
              <a:t>Masalah Desain Menu 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BE3EE74-8CFD-4B35-8C8E-AEE5A47E3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mana yang </a:t>
            </a:r>
            <a:r>
              <a:rPr lang="en-US" altLang="en-US" sz="2400" dirty="0" err="1"/>
              <a:t>baik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digunakan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apa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disertakan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menu</a:t>
            </a:r>
          </a:p>
          <a:p>
            <a:pPr eaLnBrk="1" hangingPunct="1"/>
            <a:r>
              <a:rPr lang="en-US" altLang="en-US" sz="2400" dirty="0"/>
              <a:t>kata-kata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tindakan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keterangan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 err="1"/>
              <a:t>bagaimana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grup</a:t>
            </a:r>
            <a:r>
              <a:rPr lang="en-US" altLang="en-US" sz="2400" dirty="0"/>
              <a:t> item</a:t>
            </a:r>
          </a:p>
          <a:p>
            <a:pPr eaLnBrk="1" hangingPunct="1"/>
            <a:r>
              <a:rPr lang="en-US" altLang="en-US" sz="2400" dirty="0" err="1"/>
              <a:t>pilihan</a:t>
            </a:r>
            <a:r>
              <a:rPr lang="en-US" altLang="en-US" sz="2400" dirty="0"/>
              <a:t> keyboard </a:t>
            </a:r>
            <a:r>
              <a:rPr lang="en-US" altLang="en-US" sz="2400" dirty="0" err="1"/>
              <a:t>akselerator</a:t>
            </a:r>
            <a:r>
              <a:rPr lang="en-US" altLang="en-US" sz="2400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8DBE16-FAD9-4388-B0E5-F37AA33E704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DB6A71F-0E09-4549-9202-FE6E30ACF00B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8DBE16-FAD9-4388-B0E5-F37AA33E704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DB6A71F-0E09-4549-9202-FE6E30ACF00B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D61A8C-4EB3-490B-B26B-A64757F31124}"/>
              </a:ext>
            </a:extLst>
          </p:cNvPr>
          <p:cNvSpPr txBox="1">
            <a:spLocks noChangeArrowheads="1"/>
          </p:cNvSpPr>
          <p:nvPr/>
        </p:nvSpPr>
        <p:spPr>
          <a:xfrm>
            <a:off x="1426991" y="71755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Britannic Bold" panose="020B0903060703020204" pitchFamily="34" charset="0"/>
              </a:rPr>
              <a:t>Element WIMP : </a:t>
            </a:r>
            <a:r>
              <a:rPr lang="en-GB" altLang="en-US" dirty="0">
                <a:latin typeface="Britannic Bold" panose="020B0903060703020204" pitchFamily="34" charset="0"/>
              </a:rPr>
              <a:t>Pointers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D355297-0D5F-44DB-B77B-069B1723FAC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994294"/>
            <a:ext cx="77724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Gaya WIMP yang </a:t>
            </a:r>
            <a:r>
              <a:rPr lang="en-US" altLang="en-US" sz="2400" dirty="0" err="1"/>
              <a:t>menunjuk</a:t>
            </a:r>
            <a:r>
              <a:rPr lang="en-US" altLang="en-US" sz="2400" dirty="0"/>
              <a:t> dan </a:t>
            </a:r>
            <a:r>
              <a:rPr lang="en-US" altLang="en-US" sz="2400" dirty="0" err="1"/>
              <a:t>memilih</a:t>
            </a:r>
            <a:endParaRPr lang="en-US" altLang="en-US" sz="2400" dirty="0"/>
          </a:p>
          <a:p>
            <a:r>
              <a:rPr lang="en-US" altLang="en-US" sz="2400" dirty="0" err="1"/>
              <a:t>Menggunakan</a:t>
            </a:r>
            <a:r>
              <a:rPr lang="id-ID" altLang="en-US" sz="2400" dirty="0"/>
              <a:t> </a:t>
            </a:r>
            <a:r>
              <a:rPr lang="en-US" altLang="en-US" sz="2400" dirty="0"/>
              <a:t>mouse, trackpad, joystick, trackball, </a:t>
            </a:r>
            <a:r>
              <a:rPr lang="en-US" altLang="en-US" sz="2400" dirty="0" err="1"/>
              <a:t>tombol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kursor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pintas</a:t>
            </a:r>
            <a:r>
              <a:rPr lang="en-US" altLang="en-US" sz="2400" dirty="0"/>
              <a:t> keyboard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4887DBCF-4283-46D0-92F3-CFFE2B641E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523117"/>
              </p:ext>
            </p:extLst>
          </p:nvPr>
        </p:nvGraphicFramePr>
        <p:xfrm>
          <a:off x="3886200" y="3429000"/>
          <a:ext cx="58674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icture" r:id="rId3" imgW="1666875" imgH="971550" progId="Word.Picture.8">
                  <p:embed/>
                </p:oleObj>
              </mc:Choice>
              <mc:Fallback>
                <p:oleObj name="Picture" r:id="rId3" imgW="1666875" imgH="971550" progId="Word.Picture.8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1401CC85-7B72-4FFF-AB24-0BB2F9236C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429000"/>
                        <a:ext cx="586740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082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8DBE16-FAD9-4388-B0E5-F37AA33E704D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DB6A71F-0E09-4549-9202-FE6E30ACF00B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4E7CA2F-907C-476A-BDD3-B73C2CD77D72}"/>
              </a:ext>
            </a:extLst>
          </p:cNvPr>
          <p:cNvSpPr txBox="1">
            <a:spLocks noChangeArrowheads="1"/>
          </p:cNvSpPr>
          <p:nvPr/>
        </p:nvSpPr>
        <p:spPr>
          <a:xfrm>
            <a:off x="1127760" y="880231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GB" altLang="en-US" sz="4000" dirty="0">
                <a:latin typeface="Britannic Bold" panose="020B0903060703020204" pitchFamily="34" charset="0"/>
              </a:rPr>
              <a:t>Buttons</a:t>
            </a:r>
            <a:endParaRPr lang="en-US" altLang="en-US" sz="4000" dirty="0">
              <a:latin typeface="Britannic Bold" panose="020B0903060703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84EA9AB-4633-4422-B17A-84542E9A6DE0}"/>
              </a:ext>
            </a:extLst>
          </p:cNvPr>
          <p:cNvSpPr txBox="1">
            <a:spLocks noChangeArrowheads="1"/>
          </p:cNvSpPr>
          <p:nvPr/>
        </p:nvSpPr>
        <p:spPr>
          <a:xfrm>
            <a:off x="1859954" y="1706880"/>
            <a:ext cx="7696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600" dirty="0" err="1"/>
              <a:t>Jenis</a:t>
            </a:r>
            <a:r>
              <a:rPr lang="en-US" altLang="en-US" sz="2600" dirty="0"/>
              <a:t> </a:t>
            </a:r>
            <a:r>
              <a:rPr lang="en-US" altLang="en-US" sz="2600" dirty="0" err="1"/>
              <a:t>khusus</a:t>
            </a:r>
            <a:endParaRPr lang="en-US" altLang="en-US" sz="2600" dirty="0"/>
          </a:p>
          <a:p>
            <a:pPr lvl="1">
              <a:lnSpc>
                <a:spcPct val="90000"/>
              </a:lnSpc>
            </a:pPr>
            <a:r>
              <a:rPr lang="en-US" altLang="en-US" sz="2600" dirty="0" err="1"/>
              <a:t>tombol</a:t>
            </a:r>
            <a:r>
              <a:rPr lang="en-US" altLang="en-US" sz="2600" dirty="0"/>
              <a:t> radio </a:t>
            </a:r>
          </a:p>
          <a:p>
            <a:pPr lvl="2">
              <a:lnSpc>
                <a:spcPct val="90000"/>
              </a:lnSpc>
            </a:pPr>
            <a:r>
              <a:rPr lang="en-US" altLang="en-US" sz="2600" dirty="0"/>
              <a:t>set </a:t>
            </a:r>
            <a:r>
              <a:rPr lang="en-US" altLang="en-US" sz="2600" dirty="0" err="1"/>
              <a:t>pilihan</a:t>
            </a:r>
            <a:r>
              <a:rPr lang="id-ID" altLang="en-US" sz="2600" dirty="0"/>
              <a:t> </a:t>
            </a:r>
            <a:r>
              <a:rPr lang="en-US" altLang="en-US" sz="2600" dirty="0" err="1"/>
              <a:t>eksklusif</a:t>
            </a:r>
            <a:endParaRPr lang="en-US" altLang="en-US" sz="2600" dirty="0"/>
          </a:p>
          <a:p>
            <a:pPr lvl="1">
              <a:lnSpc>
                <a:spcPct val="90000"/>
              </a:lnSpc>
            </a:pPr>
            <a:r>
              <a:rPr lang="en-US" altLang="en-US" sz="2600" dirty="0" err="1"/>
              <a:t>kotak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centang</a:t>
            </a:r>
            <a:r>
              <a:rPr lang="en-US" altLang="en-US" sz="2600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sz="2600" dirty="0"/>
              <a:t>set </a:t>
            </a:r>
            <a:r>
              <a:rPr lang="en-US" altLang="en-US" sz="2600" dirty="0" err="1"/>
              <a:t>pilihan</a:t>
            </a:r>
            <a:r>
              <a:rPr lang="en-US" altLang="en-US" sz="2600" dirty="0"/>
              <a:t> non-</a:t>
            </a:r>
            <a:r>
              <a:rPr lang="en-US" altLang="en-US" sz="2600" dirty="0" err="1"/>
              <a:t>eksklusif</a:t>
            </a:r>
            <a:r>
              <a:rPr lang="en-US" altLang="en-US" sz="2600" dirty="0"/>
              <a:t>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8948B2F-C003-4391-BBE2-A26D8666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3810000"/>
            <a:ext cx="7239000" cy="274320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139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8AF0DAA6-B14A-441B-8585-97661394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en-US">
                <a:latin typeface="Britannic Bold" panose="020B0903060703020204" pitchFamily="34" charset="0"/>
              </a:rPr>
              <a:t>Combo Box</a:t>
            </a:r>
          </a:p>
        </p:txBody>
      </p:sp>
      <p:sp>
        <p:nvSpPr>
          <p:cNvPr id="44035" name="Content Placeholder 5">
            <a:extLst>
              <a:ext uri="{FF2B5EF4-FFF2-40B4-BE49-F238E27FC236}">
                <a16:creationId xmlns:a16="http://schemas.microsoft.com/office/drawing/2014/main" id="{4FAF6605-1842-4475-A59A-5B75461C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0"/>
            <a:ext cx="8229600" cy="1676400"/>
          </a:xfrm>
        </p:spPr>
        <p:txBody>
          <a:bodyPr>
            <a:normAutofit/>
          </a:bodyPr>
          <a:lstStyle/>
          <a:p>
            <a:r>
              <a:rPr lang="id-ID" altLang="en-US" sz="2400" dirty="0">
                <a:latin typeface="Signika"/>
              </a:rPr>
              <a:t>Kombinasi antara a drop-</a:t>
            </a:r>
            <a:r>
              <a:rPr lang="id-ID" altLang="en-US" sz="2400" dirty="0" err="1">
                <a:latin typeface="Signika"/>
              </a:rPr>
              <a:t>down</a:t>
            </a:r>
            <a:r>
              <a:rPr lang="id-ID" altLang="en-US" sz="2400" dirty="0">
                <a:latin typeface="Signika"/>
              </a:rPr>
              <a:t> </a:t>
            </a:r>
            <a:r>
              <a:rPr lang="id-ID" altLang="en-US" sz="2400" dirty="0" err="1">
                <a:latin typeface="Signika"/>
              </a:rPr>
              <a:t>list</a:t>
            </a:r>
            <a:r>
              <a:rPr lang="id-ID" altLang="en-US" sz="2400" dirty="0">
                <a:latin typeface="Signika"/>
              </a:rPr>
              <a:t> atau </a:t>
            </a:r>
            <a:r>
              <a:rPr lang="id-ID" altLang="en-US" sz="2400" dirty="0" err="1">
                <a:latin typeface="Signika"/>
              </a:rPr>
              <a:t>list</a:t>
            </a:r>
            <a:r>
              <a:rPr lang="id-ID" altLang="en-US" sz="2400" dirty="0">
                <a:latin typeface="Signika"/>
              </a:rPr>
              <a:t> </a:t>
            </a:r>
            <a:r>
              <a:rPr lang="id-ID" altLang="en-US" sz="2400" dirty="0" err="1">
                <a:latin typeface="Signika"/>
              </a:rPr>
              <a:t>box</a:t>
            </a:r>
            <a:r>
              <a:rPr lang="id-ID" altLang="en-US" sz="2400" dirty="0">
                <a:latin typeface="Signika"/>
              </a:rPr>
              <a:t> dengan sebuah </a:t>
            </a:r>
            <a:r>
              <a:rPr lang="id-ID" altLang="en-US" sz="2400" dirty="0" err="1">
                <a:latin typeface="Signika"/>
              </a:rPr>
              <a:t>single-line</a:t>
            </a:r>
            <a:r>
              <a:rPr lang="id-ID" altLang="en-US" sz="2400" dirty="0">
                <a:latin typeface="Signika"/>
              </a:rPr>
              <a:t> </a:t>
            </a:r>
            <a:r>
              <a:rPr lang="id-ID" altLang="en-US" sz="2400" dirty="0" err="1">
                <a:latin typeface="Signika"/>
              </a:rPr>
              <a:t>textbox</a:t>
            </a:r>
            <a:r>
              <a:rPr lang="id-ID" altLang="en-US" sz="2400" dirty="0">
                <a:latin typeface="Signika"/>
              </a:rPr>
              <a:t>, sehingga </a:t>
            </a:r>
            <a:r>
              <a:rPr lang="id-ID" altLang="en-US" sz="2400" dirty="0" err="1">
                <a:latin typeface="Signika"/>
              </a:rPr>
              <a:t>user</a:t>
            </a:r>
            <a:r>
              <a:rPr lang="id-ID" altLang="en-US" sz="2400" dirty="0">
                <a:latin typeface="Signika"/>
              </a:rPr>
              <a:t> bisa memilih.</a:t>
            </a:r>
          </a:p>
        </p:txBody>
      </p:sp>
      <p:pic>
        <p:nvPicPr>
          <p:cNvPr id="44037" name="Picture 2">
            <a:extLst>
              <a:ext uri="{FF2B5EF4-FFF2-40B4-BE49-F238E27FC236}">
                <a16:creationId xmlns:a16="http://schemas.microsoft.com/office/drawing/2014/main" id="{6DD8BD64-B528-482B-8B86-FD72BC54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4285" r="2380"/>
          <a:stretch>
            <a:fillRect/>
          </a:stretch>
        </p:blipFill>
        <p:spPr bwMode="auto">
          <a:xfrm>
            <a:off x="2529840" y="3153522"/>
            <a:ext cx="6934200" cy="2667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0E0FA538-2DEB-4E71-849E-1F34FA0C1B40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BAA9EC2-2FC1-4A39-8931-F9D06710FE35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BAFA0E19-F51B-4AA3-8DD2-1BC546FB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en-US">
                <a:latin typeface="Britannic Bold" panose="020B0903060703020204" pitchFamily="34" charset="0"/>
              </a:rPr>
              <a:t>List Box</a:t>
            </a:r>
          </a:p>
        </p:txBody>
      </p:sp>
      <p:sp>
        <p:nvSpPr>
          <p:cNvPr id="45059" name="Content Placeholder 5">
            <a:extLst>
              <a:ext uri="{FF2B5EF4-FFF2-40B4-BE49-F238E27FC236}">
                <a16:creationId xmlns:a16="http://schemas.microsoft.com/office/drawing/2014/main" id="{3A3EF9C6-0021-4DAE-88C5-64EA44D7F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0"/>
            <a:ext cx="8229600" cy="1676400"/>
          </a:xfrm>
        </p:spPr>
        <p:txBody>
          <a:bodyPr>
            <a:normAutofit/>
          </a:bodyPr>
          <a:lstStyle/>
          <a:p>
            <a:r>
              <a:rPr lang="id-ID" altLang="en-US" sz="2400" dirty="0">
                <a:latin typeface="Signika"/>
              </a:rPr>
              <a:t>Komponen GUI yang </a:t>
            </a:r>
            <a:r>
              <a:rPr lang="id-ID" altLang="en-US" sz="2400" dirty="0" err="1">
                <a:latin typeface="Signika"/>
              </a:rPr>
              <a:t>mengijinkan</a:t>
            </a:r>
            <a:r>
              <a:rPr lang="id-ID" altLang="en-US" sz="2400" dirty="0">
                <a:latin typeface="Signika"/>
              </a:rPr>
              <a:t> </a:t>
            </a:r>
            <a:r>
              <a:rPr lang="id-ID" altLang="en-US" sz="2400" dirty="0" err="1">
                <a:latin typeface="Signika"/>
              </a:rPr>
              <a:t>user</a:t>
            </a:r>
            <a:r>
              <a:rPr lang="id-ID" altLang="en-US" sz="2400" dirty="0">
                <a:latin typeface="Signika"/>
              </a:rPr>
              <a:t> memilih satu atau lebih item dari sebuah </a:t>
            </a:r>
            <a:r>
              <a:rPr lang="id-ID" altLang="en-US" sz="2400" dirty="0" err="1">
                <a:latin typeface="Signika"/>
              </a:rPr>
              <a:t>list</a:t>
            </a:r>
            <a:r>
              <a:rPr lang="id-ID" altLang="en-US" sz="2400" dirty="0">
                <a:latin typeface="Signika"/>
              </a:rPr>
              <a:t>, dengan tombol </a:t>
            </a:r>
            <a:r>
              <a:rPr lang="id-ID" altLang="en-US" sz="2400" dirty="0" err="1">
                <a:latin typeface="Signika"/>
              </a:rPr>
              <a:t>Shift</a:t>
            </a:r>
            <a:r>
              <a:rPr lang="id-ID" altLang="en-US" sz="2400" dirty="0">
                <a:latin typeface="Signika"/>
              </a:rPr>
              <a:t> atau </a:t>
            </a:r>
            <a:r>
              <a:rPr lang="id-ID" altLang="en-US" sz="2400" dirty="0" err="1">
                <a:latin typeface="Signika"/>
              </a:rPr>
              <a:t>Control</a:t>
            </a:r>
            <a:r>
              <a:rPr lang="id-ID" altLang="en-US" sz="2400" dirty="0">
                <a:latin typeface="Signika"/>
              </a:rPr>
              <a:t>.</a:t>
            </a:r>
          </a:p>
        </p:txBody>
      </p:sp>
      <p:pic>
        <p:nvPicPr>
          <p:cNvPr id="45061" name="Picture 2">
            <a:extLst>
              <a:ext uri="{FF2B5EF4-FFF2-40B4-BE49-F238E27FC236}">
                <a16:creationId xmlns:a16="http://schemas.microsoft.com/office/drawing/2014/main" id="{861287CA-D7EC-4C67-9624-737532E6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58160"/>
            <a:ext cx="6705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60A764ED-4B51-48AC-A0FA-42DDE776F06C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32BB4B-4FD5-488F-ABAA-8BB8DE939A5F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6AD6C1B-8DAE-40A1-BC8B-D9EC0E7D4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latin typeface="Britannic Bold" panose="020B0903060703020204" pitchFamily="34" charset="0"/>
              </a:rPr>
              <a:t>Toolbars</a:t>
            </a:r>
            <a:endParaRPr lang="en-US" altLang="en-US">
              <a:latin typeface="Britannic Bold" panose="020B0903060703020204" pitchFamily="34" charset="0"/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41DFA6F-1329-4FE1-9EE0-775F931B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garis panjang ikon</a:t>
            </a:r>
            <a:r>
              <a:rPr lang="id-ID" altLang="en-US" sz="2800"/>
              <a:t>.</a:t>
            </a:r>
            <a:endParaRPr lang="en-US" altLang="en-US" sz="2800"/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akses cepat ke tindakan Common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sering customizable: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memilih toolbar untuk melihat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memilih pilihan apa yang ada di dalamnya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7603A6-0128-42C0-B9F0-79576A25E93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7EEE217-F98F-4725-BBA4-49570355B515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67A99FF-2CF3-4028-8303-963A5EA65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8560" y="783032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Britannic Bold" panose="020B0903060703020204" pitchFamily="34" charset="0"/>
              </a:rPr>
              <a:t>Palettes</a:t>
            </a:r>
            <a:endParaRPr lang="en-US" altLang="en-US" dirty="0">
              <a:latin typeface="Britannic Bold" panose="020B0903060703020204" pitchFamily="34" charset="0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CE48E6D-CDB1-4A1A-8CAF-9DA3A7CB4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6991" y="1991360"/>
            <a:ext cx="8229600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id-ID" altLang="en-US" sz="2400" dirty="0">
                <a:latin typeface="Signika"/>
              </a:rPr>
              <a:t>Kumpulan mode yang tersedia atau yang aktif, berbentuk </a:t>
            </a:r>
            <a:r>
              <a:rPr lang="id-ID" altLang="en-US" sz="2400" dirty="0" err="1">
                <a:latin typeface="Signika"/>
              </a:rPr>
              <a:t>icon</a:t>
            </a:r>
            <a:r>
              <a:rPr lang="id-ID" altLang="en-US" sz="2400" dirty="0">
                <a:latin typeface="Signika"/>
              </a:rPr>
              <a:t> yang ditata secara berdampingan (</a:t>
            </a:r>
            <a:r>
              <a:rPr lang="id-ID" altLang="en-US" sz="2400" dirty="0" err="1">
                <a:latin typeface="Signika"/>
              </a:rPr>
              <a:t>tiled</a:t>
            </a:r>
            <a:r>
              <a:rPr lang="id-ID" altLang="en-US" sz="2400" dirty="0">
                <a:latin typeface="Signika"/>
              </a:rPr>
              <a:t> </a:t>
            </a:r>
            <a:r>
              <a:rPr lang="id-ID" altLang="en-US" sz="2400" dirty="0" err="1">
                <a:latin typeface="Signika"/>
              </a:rPr>
              <a:t>icons</a:t>
            </a:r>
            <a:r>
              <a:rPr lang="id-ID" altLang="en-US" sz="2400" dirty="0">
                <a:latin typeface="Signika"/>
              </a:rPr>
              <a:t>)</a:t>
            </a:r>
          </a:p>
          <a:p>
            <a:pPr eaLnBrk="1" hangingPunct="1"/>
            <a:r>
              <a:rPr lang="en-US" altLang="en-US" sz="2400" dirty="0" err="1">
                <a:latin typeface="Signika"/>
              </a:rPr>
              <a:t>masalah</a:t>
            </a:r>
            <a:r>
              <a:rPr lang="en-US" altLang="en-US" sz="2400" dirty="0">
                <a:latin typeface="Signika"/>
              </a:rPr>
              <a:t> </a:t>
            </a:r>
          </a:p>
          <a:p>
            <a:pPr lvl="1" eaLnBrk="1" hangingPunct="1"/>
            <a:r>
              <a:rPr lang="en-US" altLang="en-US" sz="2400" dirty="0">
                <a:latin typeface="Signika"/>
              </a:rPr>
              <a:t>menu </a:t>
            </a:r>
            <a:r>
              <a:rPr lang="en-US" altLang="en-US" sz="2400" dirty="0" err="1">
                <a:latin typeface="Signika"/>
              </a:rPr>
              <a:t>tidak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ada</a:t>
            </a:r>
            <a:r>
              <a:rPr lang="en-US" altLang="en-US" sz="2400" dirty="0">
                <a:latin typeface="Signika"/>
              </a:rPr>
              <a:t> di </a:t>
            </a:r>
            <a:r>
              <a:rPr lang="en-US" altLang="en-US" sz="2400" dirty="0" err="1">
                <a:latin typeface="Signika"/>
              </a:rPr>
              <a:t>sana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ketika</a:t>
            </a:r>
            <a:r>
              <a:rPr lang="en-US" altLang="en-US" sz="2400" dirty="0">
                <a:latin typeface="Signika"/>
              </a:rPr>
              <a:t> Anda </a:t>
            </a:r>
            <a:r>
              <a:rPr lang="en-US" altLang="en-US" sz="2400" dirty="0" err="1">
                <a:latin typeface="Signika"/>
              </a:rPr>
              <a:t>inginkan</a:t>
            </a:r>
            <a:endParaRPr lang="en-US" altLang="en-US" sz="2400" dirty="0">
              <a:latin typeface="Signika"/>
            </a:endParaRPr>
          </a:p>
          <a:p>
            <a:pPr eaLnBrk="1" hangingPunct="1"/>
            <a:r>
              <a:rPr lang="en-US" altLang="en-US" sz="2400" dirty="0">
                <a:latin typeface="Signika"/>
              </a:rPr>
              <a:t>Solusi</a:t>
            </a:r>
          </a:p>
          <a:p>
            <a:pPr lvl="1" eaLnBrk="1" hangingPunct="1"/>
            <a:r>
              <a:rPr lang="en-US" altLang="en-US" sz="2400" dirty="0" err="1">
                <a:latin typeface="Signika"/>
              </a:rPr>
              <a:t>ditampilkan</a:t>
            </a:r>
            <a:r>
              <a:rPr lang="en-US" altLang="en-US" sz="2400" dirty="0">
                <a:latin typeface="Signika"/>
              </a:rPr>
              <a:t> / </a:t>
            </a:r>
            <a:r>
              <a:rPr lang="en-US" altLang="en-US" sz="2400" dirty="0" err="1">
                <a:latin typeface="Signika"/>
              </a:rPr>
              <a:t>disembunyikan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melalui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pilihan</a:t>
            </a:r>
            <a:r>
              <a:rPr lang="en-US" altLang="en-US" sz="2400" dirty="0">
                <a:latin typeface="Signika"/>
              </a:rPr>
              <a:t> menu </a:t>
            </a:r>
            <a:r>
              <a:rPr lang="en-US" altLang="en-US" sz="2400" dirty="0" err="1">
                <a:latin typeface="Signika"/>
              </a:rPr>
              <a:t>e.g.tersedia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dalam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menggambar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bentuk</a:t>
            </a:r>
            <a:r>
              <a:rPr lang="en-US" altLang="en-US" sz="2400" dirty="0">
                <a:latin typeface="Signika"/>
              </a:rPr>
              <a:t> </a:t>
            </a:r>
            <a:r>
              <a:rPr lang="en-US" altLang="en-US" sz="2400" dirty="0" err="1">
                <a:latin typeface="Signika"/>
              </a:rPr>
              <a:t>paket</a:t>
            </a:r>
            <a:r>
              <a:rPr lang="id-ID" altLang="en-US" sz="2400" dirty="0">
                <a:latin typeface="Signika"/>
              </a:rPr>
              <a:t>.</a:t>
            </a:r>
            <a:endParaRPr lang="en-US" altLang="en-US" sz="2400" dirty="0">
              <a:latin typeface="Signika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04E500-B677-46E2-B1C3-71D8C05151D6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0B33E93-A74C-4A82-A225-9964A7B531D3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46D87A8-3E1B-4A80-BF87-5A5C39685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latin typeface="Britannic Bold" panose="020B0903060703020204" pitchFamily="34" charset="0"/>
              </a:rPr>
              <a:t>Dialogue Boxes</a:t>
            </a:r>
            <a:endParaRPr lang="en-US" altLang="en-US">
              <a:latin typeface="Britannic Bold" panose="020B0903060703020204" pitchFamily="34" charset="0"/>
            </a:endParaRP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E870EA3A-9590-459F-8953-24B818C9A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informasi jendela yang pop up untuk menginformasikan suatu a</a:t>
            </a:r>
            <a:r>
              <a:rPr lang="id-ID" altLang="en-US" sz="2800"/>
              <a:t>ktifitas</a:t>
            </a:r>
            <a:r>
              <a:rPr lang="en-US" altLang="en-US" sz="2800"/>
              <a:t> penting atau meminta informasi.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misalnya: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/>
              <a:t>saat menyimpan sebuah file, kotak dialog akan ditampilkan untuk memungkinkan pengguna</a:t>
            </a:r>
            <a:r>
              <a:rPr lang="id-ID" altLang="en-US" sz="2400"/>
              <a:t> </a:t>
            </a:r>
            <a:r>
              <a:rPr lang="en-US" altLang="en-US" sz="2400"/>
              <a:t>menentukan nama file dan lokasi. Setelah file disimpan, kotak menghilang.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E404D1-DD30-43A6-8E62-7899356FF2E2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422BA26-0A26-4FBD-9695-8E2AD8A33EC5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263E762-00F8-4A32-86B8-F09D6826B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latin typeface="Britannic Bold" panose="020B0903060703020204" pitchFamily="34" charset="0"/>
              </a:rPr>
              <a:t>Three Dimensional Interfaces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03DF627-A6DE-46E2-8868-D08917333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GB" altLang="en-US" sz="2800"/>
              <a:t>virtual reality</a:t>
            </a:r>
          </a:p>
          <a:p>
            <a:pPr eaLnBrk="1" hangingPunct="1"/>
            <a:r>
              <a:rPr lang="en-GB" altLang="en-US" sz="2800"/>
              <a:t>‘ordinary’ window systems</a:t>
            </a:r>
          </a:p>
          <a:p>
            <a:pPr lvl="1" eaLnBrk="1" hangingPunct="1"/>
            <a:r>
              <a:rPr lang="en-GB" altLang="en-US" sz="2500"/>
              <a:t>highlighting</a:t>
            </a:r>
          </a:p>
          <a:p>
            <a:pPr lvl="1" eaLnBrk="1" hangingPunct="1"/>
            <a:r>
              <a:rPr lang="en-GB" altLang="en-US" sz="2500"/>
              <a:t>visual affordance</a:t>
            </a:r>
          </a:p>
          <a:p>
            <a:pPr lvl="1" eaLnBrk="1" hangingPunct="1"/>
            <a:r>
              <a:rPr lang="en-GB" altLang="en-US" sz="2500"/>
              <a:t>indiscriminate use</a:t>
            </a:r>
            <a:br>
              <a:rPr lang="en-GB" altLang="en-US" sz="2500"/>
            </a:br>
            <a:r>
              <a:rPr lang="en-GB" altLang="en-US" sz="2500"/>
              <a:t>just confusing!</a:t>
            </a:r>
          </a:p>
          <a:p>
            <a:pPr eaLnBrk="1" hangingPunct="1"/>
            <a:r>
              <a:rPr lang="en-GB" altLang="en-US" sz="2800"/>
              <a:t>3D</a:t>
            </a:r>
          </a:p>
          <a:p>
            <a:pPr lvl="1" eaLnBrk="1" hangingPunct="1"/>
            <a:r>
              <a:rPr lang="en-GB" altLang="en-US" sz="2500"/>
              <a:t>use for extra virtual space</a:t>
            </a:r>
          </a:p>
          <a:p>
            <a:pPr lvl="1" eaLnBrk="1" hangingPunct="1"/>
            <a:r>
              <a:rPr lang="en-GB" altLang="en-US" sz="2500"/>
              <a:t>light and occlusion give depth</a:t>
            </a:r>
          </a:p>
          <a:p>
            <a:pPr lvl="1" eaLnBrk="1" hangingPunct="1"/>
            <a:r>
              <a:rPr lang="en-GB" altLang="en-US" sz="2500"/>
              <a:t>distance effects</a:t>
            </a:r>
          </a:p>
        </p:txBody>
      </p:sp>
      <p:grpSp>
        <p:nvGrpSpPr>
          <p:cNvPr id="49156" name="Group 4">
            <a:extLst>
              <a:ext uri="{FF2B5EF4-FFF2-40B4-BE49-F238E27FC236}">
                <a16:creationId xmlns:a16="http://schemas.microsoft.com/office/drawing/2014/main" id="{3D26F2C9-5D3C-4622-803D-6AC6F1C5AD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6876" y="3516313"/>
            <a:ext cx="2054225" cy="912812"/>
            <a:chOff x="3648" y="2400"/>
            <a:chExt cx="1728" cy="768"/>
          </a:xfrm>
        </p:grpSpPr>
        <p:grpSp>
          <p:nvGrpSpPr>
            <p:cNvPr id="49172" name="Group 5">
              <a:extLst>
                <a:ext uri="{FF2B5EF4-FFF2-40B4-BE49-F238E27FC236}">
                  <a16:creationId xmlns:a16="http://schemas.microsoft.com/office/drawing/2014/main" id="{9B210571-D1B2-4253-87C0-1F4632BD4E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08" y="2400"/>
              <a:ext cx="768" cy="768"/>
              <a:chOff x="3168" y="2112"/>
              <a:chExt cx="768" cy="768"/>
            </a:xfrm>
          </p:grpSpPr>
          <p:sp>
            <p:nvSpPr>
              <p:cNvPr id="49180" name="AutoShape 6">
                <a:extLst>
                  <a:ext uri="{FF2B5EF4-FFF2-40B4-BE49-F238E27FC236}">
                    <a16:creationId xmlns:a16="http://schemas.microsoft.com/office/drawing/2014/main" id="{4D2A985B-01E8-43FE-A1C5-350E275A605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68" y="2112"/>
                <a:ext cx="768" cy="76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49181" name="AutoShape 7">
                <a:extLst>
                  <a:ext uri="{FF2B5EF4-FFF2-40B4-BE49-F238E27FC236}">
                    <a16:creationId xmlns:a16="http://schemas.microsoft.com/office/drawing/2014/main" id="{84491D63-64FA-4868-B35E-CDE1D45CCE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3168" y="2112"/>
                <a:ext cx="768" cy="768"/>
              </a:xfrm>
              <a:prstGeom prst="rtTriangle">
                <a:avLst/>
              </a:prstGeom>
              <a:solidFill>
                <a:srgbClr val="4EA1D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49182" name="Line 8">
                <a:extLst>
                  <a:ext uri="{FF2B5EF4-FFF2-40B4-BE49-F238E27FC236}">
                    <a16:creationId xmlns:a16="http://schemas.microsoft.com/office/drawing/2014/main" id="{008E8A39-7D8A-4F76-B324-C4FD07E361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68" y="2112"/>
                <a:ext cx="768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  <p:grpSp>
            <p:nvGrpSpPr>
              <p:cNvPr id="49183" name="Group 9">
                <a:extLst>
                  <a:ext uri="{FF2B5EF4-FFF2-40B4-BE49-F238E27FC236}">
                    <a16:creationId xmlns:a16="http://schemas.microsoft.com/office/drawing/2014/main" id="{57BD5CBD-9586-4CD8-B161-15A751E43D5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64" y="2208"/>
                <a:ext cx="576" cy="576"/>
                <a:chOff x="1008" y="1536"/>
                <a:chExt cx="576" cy="576"/>
              </a:xfrm>
            </p:grpSpPr>
            <p:sp>
              <p:nvSpPr>
                <p:cNvPr id="49184" name="Rectangle 10">
                  <a:extLst>
                    <a:ext uri="{FF2B5EF4-FFF2-40B4-BE49-F238E27FC236}">
                      <a16:creationId xmlns:a16="http://schemas.microsoft.com/office/drawing/2014/main" id="{C4C5FD84-77D8-45D4-B020-DB92DA7535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08" y="1536"/>
                  <a:ext cx="576" cy="5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pic>
              <p:nvPicPr>
                <p:cNvPr id="49185" name="Picture 11">
                  <a:extLst>
                    <a:ext uri="{FF2B5EF4-FFF2-40B4-BE49-F238E27FC236}">
                      <a16:creationId xmlns:a16="http://schemas.microsoft.com/office/drawing/2014/main" id="{0D274C2F-3154-4C81-94ED-82BF00EC1A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1568"/>
                  <a:ext cx="512" cy="5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9173" name="Group 12">
              <a:extLst>
                <a:ext uri="{FF2B5EF4-FFF2-40B4-BE49-F238E27FC236}">
                  <a16:creationId xmlns:a16="http://schemas.microsoft.com/office/drawing/2014/main" id="{B7E6385E-D98A-4747-8AC2-FD294651D6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48" y="2400"/>
              <a:ext cx="768" cy="768"/>
              <a:chOff x="2112" y="2208"/>
              <a:chExt cx="768" cy="768"/>
            </a:xfrm>
          </p:grpSpPr>
          <p:sp>
            <p:nvSpPr>
              <p:cNvPr id="49174" name="AutoShape 13">
                <a:extLst>
                  <a:ext uri="{FF2B5EF4-FFF2-40B4-BE49-F238E27FC236}">
                    <a16:creationId xmlns:a16="http://schemas.microsoft.com/office/drawing/2014/main" id="{B5555698-1B59-4D3E-A094-054CE21BBC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112" y="2208"/>
                <a:ext cx="768" cy="76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49175" name="AutoShape 14">
                <a:extLst>
                  <a:ext uri="{FF2B5EF4-FFF2-40B4-BE49-F238E27FC236}">
                    <a16:creationId xmlns:a16="http://schemas.microsoft.com/office/drawing/2014/main" id="{4281316E-2A25-4943-B48E-94A4018E44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2112" y="2208"/>
                <a:ext cx="768" cy="768"/>
              </a:xfrm>
              <a:prstGeom prst="rtTriangle">
                <a:avLst/>
              </a:prstGeom>
              <a:solidFill>
                <a:srgbClr val="4EA1D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49176" name="Line 15">
                <a:extLst>
                  <a:ext uri="{FF2B5EF4-FFF2-40B4-BE49-F238E27FC236}">
                    <a16:creationId xmlns:a16="http://schemas.microsoft.com/office/drawing/2014/main" id="{FE28DC82-F9F1-4002-95B7-0F027E3579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12" y="2208"/>
                <a:ext cx="768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  <p:grpSp>
            <p:nvGrpSpPr>
              <p:cNvPr id="49177" name="Group 16">
                <a:extLst>
                  <a:ext uri="{FF2B5EF4-FFF2-40B4-BE49-F238E27FC236}">
                    <a16:creationId xmlns:a16="http://schemas.microsoft.com/office/drawing/2014/main" id="{B1C47308-040B-48E3-A692-05DAF2EBDE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208" y="2304"/>
                <a:ext cx="576" cy="576"/>
                <a:chOff x="2064" y="1392"/>
                <a:chExt cx="576" cy="576"/>
              </a:xfrm>
            </p:grpSpPr>
            <p:sp>
              <p:nvSpPr>
                <p:cNvPr id="49178" name="Rectangle 17">
                  <a:extLst>
                    <a:ext uri="{FF2B5EF4-FFF2-40B4-BE49-F238E27FC236}">
                      <a16:creationId xmlns:a16="http://schemas.microsoft.com/office/drawing/2014/main" id="{6B8E88F5-1A5D-451A-978C-56508126E48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64" y="1392"/>
                  <a:ext cx="576" cy="5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pic>
              <p:nvPicPr>
                <p:cNvPr id="49179" name="Picture 18">
                  <a:extLst>
                    <a:ext uri="{FF2B5EF4-FFF2-40B4-BE49-F238E27FC236}">
                      <a16:creationId xmlns:a16="http://schemas.microsoft.com/office/drawing/2014/main" id="{648B8A3C-2340-4B88-A824-8C2E74571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6" y="1424"/>
                  <a:ext cx="512" cy="5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49157" name="Group 19">
            <a:extLst>
              <a:ext uri="{FF2B5EF4-FFF2-40B4-BE49-F238E27FC236}">
                <a16:creationId xmlns:a16="http://schemas.microsoft.com/office/drawing/2014/main" id="{07F84D33-B033-4B5D-9FCE-1884FB1B0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80301" y="1992313"/>
            <a:ext cx="2054225" cy="912812"/>
            <a:chOff x="980" y="1872"/>
            <a:chExt cx="1728" cy="768"/>
          </a:xfrm>
        </p:grpSpPr>
        <p:grpSp>
          <p:nvGrpSpPr>
            <p:cNvPr id="49162" name="Group 20">
              <a:extLst>
                <a:ext uri="{FF2B5EF4-FFF2-40B4-BE49-F238E27FC236}">
                  <a16:creationId xmlns:a16="http://schemas.microsoft.com/office/drawing/2014/main" id="{92C85013-CE15-4776-AC73-155B28CB1F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0" y="1872"/>
              <a:ext cx="768" cy="768"/>
              <a:chOff x="768" y="1968"/>
              <a:chExt cx="768" cy="768"/>
            </a:xfrm>
          </p:grpSpPr>
          <p:sp>
            <p:nvSpPr>
              <p:cNvPr id="49168" name="AutoShape 21">
                <a:extLst>
                  <a:ext uri="{FF2B5EF4-FFF2-40B4-BE49-F238E27FC236}">
                    <a16:creationId xmlns:a16="http://schemas.microsoft.com/office/drawing/2014/main" id="{19C62321-8088-45C3-8A26-D511B1A8C8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8" y="1968"/>
                <a:ext cx="768" cy="76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grpSp>
            <p:nvGrpSpPr>
              <p:cNvPr id="49169" name="Group 22">
                <a:extLst>
                  <a:ext uri="{FF2B5EF4-FFF2-40B4-BE49-F238E27FC236}">
                    <a16:creationId xmlns:a16="http://schemas.microsoft.com/office/drawing/2014/main" id="{8C2FF3A0-641E-4A43-875A-E0DECDC8DAD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64" y="2064"/>
                <a:ext cx="576" cy="576"/>
                <a:chOff x="2064" y="1392"/>
                <a:chExt cx="576" cy="576"/>
              </a:xfrm>
            </p:grpSpPr>
            <p:sp>
              <p:nvSpPr>
                <p:cNvPr id="49170" name="Rectangle 23">
                  <a:extLst>
                    <a:ext uri="{FF2B5EF4-FFF2-40B4-BE49-F238E27FC236}">
                      <a16:creationId xmlns:a16="http://schemas.microsoft.com/office/drawing/2014/main" id="{45D537D3-4A12-4EB2-BCC6-DFE4DE1BC1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64" y="1392"/>
                  <a:ext cx="576" cy="5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pic>
              <p:nvPicPr>
                <p:cNvPr id="49171" name="Picture 24">
                  <a:extLst>
                    <a:ext uri="{FF2B5EF4-FFF2-40B4-BE49-F238E27FC236}">
                      <a16:creationId xmlns:a16="http://schemas.microsoft.com/office/drawing/2014/main" id="{4C9729D2-7D57-400E-8CCD-7F96492D4A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6" y="1424"/>
                  <a:ext cx="512" cy="5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9163" name="Group 25">
              <a:extLst>
                <a:ext uri="{FF2B5EF4-FFF2-40B4-BE49-F238E27FC236}">
                  <a16:creationId xmlns:a16="http://schemas.microsoft.com/office/drawing/2014/main" id="{4E29A150-FB60-4521-B7A3-BEFE24EE8F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" y="1872"/>
              <a:ext cx="768" cy="768"/>
              <a:chOff x="1200" y="1056"/>
              <a:chExt cx="768" cy="768"/>
            </a:xfrm>
          </p:grpSpPr>
          <p:sp>
            <p:nvSpPr>
              <p:cNvPr id="49164" name="AutoShape 26">
                <a:extLst>
                  <a:ext uri="{FF2B5EF4-FFF2-40B4-BE49-F238E27FC236}">
                    <a16:creationId xmlns:a16="http://schemas.microsoft.com/office/drawing/2014/main" id="{C8C8CB1A-FC7B-46B5-B135-C9DAAC049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00" y="1056"/>
                <a:ext cx="768" cy="76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grpSp>
            <p:nvGrpSpPr>
              <p:cNvPr id="49165" name="Group 27">
                <a:extLst>
                  <a:ext uri="{FF2B5EF4-FFF2-40B4-BE49-F238E27FC236}">
                    <a16:creationId xmlns:a16="http://schemas.microsoft.com/office/drawing/2014/main" id="{FF5685FF-3598-43EA-916D-72580315E6C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296" y="1152"/>
                <a:ext cx="576" cy="576"/>
                <a:chOff x="1008" y="1536"/>
                <a:chExt cx="576" cy="576"/>
              </a:xfrm>
            </p:grpSpPr>
            <p:sp>
              <p:nvSpPr>
                <p:cNvPr id="49166" name="Rectangle 28">
                  <a:extLst>
                    <a:ext uri="{FF2B5EF4-FFF2-40B4-BE49-F238E27FC236}">
                      <a16:creationId xmlns:a16="http://schemas.microsoft.com/office/drawing/2014/main" id="{61AC57F3-7A21-4C5F-97EE-87F020EA1D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08" y="1536"/>
                  <a:ext cx="576" cy="5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pic>
              <p:nvPicPr>
                <p:cNvPr id="49167" name="Picture 29">
                  <a:extLst>
                    <a:ext uri="{FF2B5EF4-FFF2-40B4-BE49-F238E27FC236}">
                      <a16:creationId xmlns:a16="http://schemas.microsoft.com/office/drawing/2014/main" id="{BC28166D-0382-49B2-8888-B8395B6BA1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1568"/>
                  <a:ext cx="512" cy="5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9158" name="Text Box 30">
            <a:extLst>
              <a:ext uri="{FF2B5EF4-FFF2-40B4-BE49-F238E27FC236}">
                <a16:creationId xmlns:a16="http://schemas.microsoft.com/office/drawing/2014/main" id="{4AA34C12-B2D7-46D6-9665-A9FCAB7A7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1" y="2906714"/>
            <a:ext cx="177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latin typeface="Verdana" panose="020B0604030504040204" pitchFamily="34" charset="0"/>
              </a:rPr>
              <a:t>flat buttons …</a:t>
            </a:r>
          </a:p>
        </p:txBody>
      </p:sp>
      <p:sp>
        <p:nvSpPr>
          <p:cNvPr id="49159" name="Text Box 31">
            <a:extLst>
              <a:ext uri="{FF2B5EF4-FFF2-40B4-BE49-F238E27FC236}">
                <a16:creationId xmlns:a16="http://schemas.microsoft.com/office/drawing/2014/main" id="{CC5F67AB-75B8-4173-96EE-36CBF611B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4430714"/>
            <a:ext cx="1968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>
                <a:latin typeface="Verdana" panose="020B0604030504040204" pitchFamily="34" charset="0"/>
              </a:rPr>
              <a:t>… or sculptured</a:t>
            </a:r>
          </a:p>
        </p:txBody>
      </p:sp>
      <p:sp>
        <p:nvSpPr>
          <p:cNvPr id="90144" name="AutoShape 32">
            <a:extLst>
              <a:ext uri="{FF2B5EF4-FFF2-40B4-BE49-F238E27FC236}">
                <a16:creationId xmlns:a16="http://schemas.microsoft.com/office/drawing/2014/main" id="{FCDCE3DD-30D5-4F18-8625-45EEC6597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516313"/>
            <a:ext cx="1600200" cy="685800"/>
          </a:xfrm>
          <a:prstGeom prst="wedgeRoundRectCallout">
            <a:avLst>
              <a:gd name="adj1" fmla="val 85120"/>
              <a:gd name="adj2" fmla="val 625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400">
                <a:latin typeface="Verdana" panose="020B0604030504040204" pitchFamily="34" charset="0"/>
              </a:rPr>
              <a:t>click me!</a:t>
            </a:r>
            <a:endParaRPr lang="en-GB" altLang="en-US" sz="2800">
              <a:latin typeface="Times" panose="02020603050405020304" pitchFamily="18" charset="0"/>
            </a:endParaRPr>
          </a:p>
        </p:txBody>
      </p:sp>
      <p:sp>
        <p:nvSpPr>
          <p:cNvPr id="34" name="Subtitle 4">
            <a:extLst>
              <a:ext uri="{FF2B5EF4-FFF2-40B4-BE49-F238E27FC236}">
                <a16:creationId xmlns:a16="http://schemas.microsoft.com/office/drawing/2014/main" id="{04E21BD5-8B7C-4319-9229-D27C7F705E9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Subtitle 4">
            <a:extLst>
              <a:ext uri="{FF2B5EF4-FFF2-40B4-BE49-F238E27FC236}">
                <a16:creationId xmlns:a16="http://schemas.microsoft.com/office/drawing/2014/main" id="{569027B7-04DF-4BFF-9FAB-B07DE9E6B2F4}"/>
              </a:ext>
            </a:extLst>
          </p:cNvPr>
          <p:cNvSpPr txBox="1">
            <a:spLocks/>
          </p:cNvSpPr>
          <p:nvPr/>
        </p:nvSpPr>
        <p:spPr>
          <a:xfrm>
            <a:off x="9556154" y="227529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44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0E29A9A-171F-48F5-9FA4-B37F46B09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1368" y="925001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/>
              <a:t>Speech-driven Interface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ADD009F-D40D-4294-8CCE-C7BE476BA1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600"/>
              <a:t>cepat memperbaiki 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/>
              <a:t>		…. tapi masih tidak akurat</a:t>
            </a:r>
          </a:p>
          <a:p>
            <a:pPr eaLnBrk="1" hangingPunct="1"/>
            <a:endParaRPr lang="en-US" altLang="en-US" sz="2600"/>
          </a:p>
          <a:p>
            <a:pPr eaLnBrk="1" hangingPunct="1"/>
            <a:r>
              <a:rPr lang="en-US" altLang="en-US" sz="2600"/>
              <a:t>bagaimana memiliki dialog yang kuat…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/>
              <a:t>		….. Interaksi, tentu saja!</a:t>
            </a:r>
            <a:br>
              <a:rPr lang="en-US" altLang="en-US" sz="2600"/>
            </a:br>
            <a:br>
              <a:rPr lang="en-US" altLang="en-US" sz="2600"/>
            </a:br>
            <a:r>
              <a:rPr lang="en-US" altLang="en-US" sz="2600"/>
              <a:t>e.g. airline reservasi: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/>
              <a:t>	jawaban “yes” dan “no”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/>
              <a:t>	+ sistem mencerminkan kembali pemahamannya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/>
              <a:t>		“kamu menginginkan tiket dari New York ke Boston? “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FD3C4-ED03-4A68-987A-4D19AE74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69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EF01442-13A4-4BAD-9D7B-2098DA7329A9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78A6C38-61DE-43AF-BCF1-6FC416B21622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77409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FA1AF28-3D13-46AD-9636-8EB8DB3F1E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737" y="752287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sz="3600" dirty="0" err="1"/>
              <a:t>Antarmuka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Orientasi</a:t>
            </a:r>
            <a:r>
              <a:rPr lang="en-US" altLang="en-US" sz="3600" dirty="0"/>
              <a:t> Baris </a:t>
            </a:r>
            <a:r>
              <a:rPr lang="en-US" altLang="en-US" sz="3600" dirty="0" err="1"/>
              <a:t>Perintah</a:t>
            </a:r>
            <a:endParaRPr lang="en-US" altLang="en-US" sz="3600" dirty="0"/>
          </a:p>
        </p:txBody>
      </p:sp>
      <p:pic>
        <p:nvPicPr>
          <p:cNvPr id="52228" name="Picture 5" descr="wpcli_20070428">
            <a:extLst>
              <a:ext uri="{FF2B5EF4-FFF2-40B4-BE49-F238E27FC236}">
                <a16:creationId xmlns:a16="http://schemas.microsoft.com/office/drawing/2014/main" id="{96E09CA0-F024-4CD1-B964-EF73A4A9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872074"/>
            <a:ext cx="7457440" cy="483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27363-B95D-44F7-A25E-E2A536C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3CB3BCF-438C-4116-9810-51ECA1FDFD1F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FD65AD7-C401-47FD-9ECC-84C7AD5B6F5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407237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C2CC1F6-D474-449F-B6D6-41B8F6B8A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5360" y="714375"/>
            <a:ext cx="7467600" cy="792162"/>
          </a:xfrm>
        </p:spPr>
        <p:txBody>
          <a:bodyPr/>
          <a:lstStyle/>
          <a:p>
            <a:pPr eaLnBrk="1" hangingPunct="1"/>
            <a:r>
              <a:rPr lang="en-US" altLang="en-US" dirty="0"/>
              <a:t>Speech-driven</a:t>
            </a:r>
          </a:p>
        </p:txBody>
      </p:sp>
      <p:pic>
        <p:nvPicPr>
          <p:cNvPr id="73732" name="Picture 5" descr="screen_cap_SCAD2">
            <a:extLst>
              <a:ext uri="{FF2B5EF4-FFF2-40B4-BE49-F238E27FC236}">
                <a16:creationId xmlns:a16="http://schemas.microsoft.com/office/drawing/2014/main" id="{B22E8D0D-AD16-4F6B-B6AF-685277B2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00150"/>
            <a:ext cx="81534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3F52-19A7-4A16-B8C9-BB5BF6D5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B1E8DBD-C91D-4BEE-8DB5-03A8F6A2C9D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3C87258-ED0B-46D7-A7AE-B527FAC7B0F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947063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1F201E0-8186-4526-BCA8-72F1ECA5C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2895" y="608807"/>
            <a:ext cx="7467600" cy="792162"/>
          </a:xfrm>
        </p:spPr>
        <p:txBody>
          <a:bodyPr/>
          <a:lstStyle/>
          <a:p>
            <a:pPr eaLnBrk="1" hangingPunct="1"/>
            <a:r>
              <a:rPr lang="en-US" altLang="en-US" dirty="0"/>
              <a:t>Speech-driven GIS</a:t>
            </a:r>
          </a:p>
        </p:txBody>
      </p:sp>
      <p:pic>
        <p:nvPicPr>
          <p:cNvPr id="74756" name="Picture 5" descr="voice_gis">
            <a:extLst>
              <a:ext uri="{FF2B5EF4-FFF2-40B4-BE49-F238E27FC236}">
                <a16:creationId xmlns:a16="http://schemas.microsoft.com/office/drawing/2014/main" id="{25012D09-66C6-430C-B163-5DB904F66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782591"/>
            <a:ext cx="7467600" cy="446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307F-8C48-44C4-B9E7-F0F8F14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629E27E-222C-4EE6-817E-FAE630D6E2B1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BC157CE-A87E-49CD-96AC-C8FA072127F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340839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963D91A-A16B-41E7-A17D-24FF65617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Designing experience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77BDD96-05EB-43BE-9290-08D5AF9C91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6920" y="2743200"/>
            <a:ext cx="7772400" cy="4114800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real crackers</a:t>
            </a:r>
          </a:p>
          <a:p>
            <a:pPr marL="742950" lvl="1" indent="-285750"/>
            <a:r>
              <a:rPr lang="en-GB" altLang="en-US" dirty="0"/>
              <a:t>cheap and cheerful!</a:t>
            </a:r>
          </a:p>
          <a:p>
            <a:pPr marL="742950" lvl="1" indent="-285750"/>
            <a:r>
              <a:rPr lang="en-GB" altLang="en-US" dirty="0"/>
              <a:t>bad joke, plastic toy, paper hat </a:t>
            </a:r>
          </a:p>
          <a:p>
            <a:pPr marL="742950" lvl="1" indent="-285750"/>
            <a:r>
              <a:rPr lang="en-GB" altLang="en-US" dirty="0"/>
              <a:t>pull and bang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A44A3901-3A0B-4AD9-A8CC-06CCD0D2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>
            <a:extLst>
              <a:ext uri="{FF2B5EF4-FFF2-40B4-BE49-F238E27FC236}">
                <a16:creationId xmlns:a16="http://schemas.microsoft.com/office/drawing/2014/main" id="{CF02C124-92A0-455D-BF63-772EE93F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F1A1A-D27D-450A-823A-A54817A4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8D3CEF7-2A01-464B-A07C-E8CDC1EF9742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75D757B5-F18F-4C66-B223-6604F1644E56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43977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2CE68F6E-9875-495F-ADD3-D17EF25DA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7481" y="790949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 dirty="0"/>
              <a:t>Designing experience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3B55103-3947-451A-AF53-CEFAE00E2A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2209800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endParaRPr lang="en-GB" altLang="en-US" sz="2800" dirty="0">
              <a:latin typeface="Signika" panose="02010003020600000004"/>
            </a:endParaRPr>
          </a:p>
          <a:p>
            <a:pPr eaLnBrk="1" hangingPunct="1"/>
            <a:endParaRPr lang="en-GB" altLang="en-US" sz="2800" dirty="0">
              <a:latin typeface="Signika" panose="02010003020600000004"/>
            </a:endParaRPr>
          </a:p>
          <a:p>
            <a:pPr eaLnBrk="1" hangingPunct="1"/>
            <a:endParaRPr lang="en-GB" altLang="en-US" sz="2800" dirty="0">
              <a:latin typeface="Signika" panose="02010003020600000004"/>
            </a:endParaRPr>
          </a:p>
          <a:p>
            <a:pPr eaLnBrk="1" hangingPunct="1"/>
            <a:r>
              <a:rPr lang="en-GB" altLang="en-US" sz="2800" dirty="0">
                <a:latin typeface="Signika" panose="02010003020600000004"/>
              </a:rPr>
              <a:t>virtual crackers</a:t>
            </a:r>
          </a:p>
          <a:p>
            <a:pPr marL="742950" lvl="1" indent="-285750"/>
            <a:r>
              <a:rPr lang="en-GB" altLang="en-US" sz="2800" dirty="0">
                <a:latin typeface="Signika" panose="02010003020600000004"/>
              </a:rPr>
              <a:t>cheap and cheerful</a:t>
            </a:r>
          </a:p>
          <a:p>
            <a:pPr marL="742950" lvl="1" indent="-285750"/>
            <a:r>
              <a:rPr lang="en-GB" altLang="en-US" sz="2800" dirty="0">
                <a:latin typeface="Signika" panose="02010003020600000004"/>
              </a:rPr>
              <a:t>bad joke, web toy, cut-out mask </a:t>
            </a:r>
          </a:p>
          <a:p>
            <a:pPr marL="742950" lvl="1" indent="-285750"/>
            <a:r>
              <a:rPr lang="en-GB" altLang="en-US" sz="2800" dirty="0">
                <a:latin typeface="Signika" panose="02010003020600000004"/>
              </a:rPr>
              <a:t>click and bang</a:t>
            </a:r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05BD484B-D11B-4849-AFFC-10CCCA17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>
            <a:extLst>
              <a:ext uri="{FF2B5EF4-FFF2-40B4-BE49-F238E27FC236}">
                <a16:creationId xmlns:a16="http://schemas.microsoft.com/office/drawing/2014/main" id="{949BA6D8-E850-4B7E-B8DF-BD6A5816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D6448-22B6-458F-85B2-1D6A52D3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6A1D71E-624A-4304-AF83-971827715AD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30472DCA-A0B9-4EFB-906D-F35868DBEBA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92414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760C2B12-5813-4FEF-B469-A803EE6B0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3768" y="819654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 dirty="0"/>
              <a:t>Designing experience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A237143-BE65-4D7E-A517-C5C35C3E91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71700" y="2585720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endParaRPr lang="en-GB" altLang="en-US" sz="2400" dirty="0">
              <a:latin typeface="Signika" panose="02010003020600000004"/>
            </a:endParaRPr>
          </a:p>
          <a:p>
            <a:pPr eaLnBrk="1" hangingPunct="1"/>
            <a:endParaRPr lang="en-GB" altLang="en-US" sz="2400" dirty="0">
              <a:latin typeface="Signika" panose="02010003020600000004"/>
            </a:endParaRPr>
          </a:p>
          <a:p>
            <a:pPr eaLnBrk="1" hangingPunct="1"/>
            <a:r>
              <a:rPr lang="en-GB" altLang="en-US" sz="2400" dirty="0">
                <a:latin typeface="Signika" panose="02010003020600000004"/>
              </a:rPr>
              <a:t>virtual crackers</a:t>
            </a:r>
          </a:p>
          <a:p>
            <a:pPr marL="742950" lvl="1" indent="-285750"/>
            <a:r>
              <a:rPr lang="en-GB" altLang="en-US" sz="2400" dirty="0">
                <a:latin typeface="Signika" panose="02010003020600000004"/>
              </a:rPr>
              <a:t>cheap and cheerful</a:t>
            </a:r>
          </a:p>
          <a:p>
            <a:pPr marL="742950" lvl="1" indent="-285750"/>
            <a:r>
              <a:rPr lang="en-GB" altLang="en-US" sz="2400" dirty="0">
                <a:latin typeface="Signika" panose="02010003020600000004"/>
              </a:rPr>
              <a:t>bad joke, web toy, cut-out mask </a:t>
            </a:r>
          </a:p>
          <a:p>
            <a:pPr marL="742950" lvl="1" indent="-285750"/>
            <a:r>
              <a:rPr lang="en-GB" altLang="en-US" sz="2400" dirty="0">
                <a:latin typeface="Signika" panose="02010003020600000004"/>
              </a:rPr>
              <a:t>click and bang</a:t>
            </a:r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26520865-EE4F-4D07-9223-0AAA517C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">
            <a:extLst>
              <a:ext uri="{FF2B5EF4-FFF2-40B4-BE49-F238E27FC236}">
                <a16:creationId xmlns:a16="http://schemas.microsoft.com/office/drawing/2014/main" id="{6A762119-0359-458D-90DB-A2DB2E21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1600200"/>
            <a:ext cx="28829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6">
            <a:extLst>
              <a:ext uri="{FF2B5EF4-FFF2-40B4-BE49-F238E27FC236}">
                <a16:creationId xmlns:a16="http://schemas.microsoft.com/office/drawing/2014/main" id="{38A2661A-CB26-4DFC-81B3-756E1D50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>
            <a:hlinkClick r:id="" action="ppaction://media"/>
            <a:extLst>
              <a:ext uri="{FF2B5EF4-FFF2-40B4-BE49-F238E27FC236}">
                <a16:creationId xmlns:a16="http://schemas.microsoft.com/office/drawing/2014/main" id="{D748E43C-1D8B-4E5B-B670-A6588821CA81}"/>
              </a:ext>
            </a:extLst>
          </p:cNvPr>
          <p:cNvPicPr>
            <a:picLocks noRot="1" noChangeAspect="1" noChangeArrowheads="1"/>
          </p:cNvPicPr>
          <p:nvPr>
            <a:wavAudioFile r:embed="rId1" name="Embedded Sound 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0960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8">
            <a:extLst>
              <a:ext uri="{FF2B5EF4-FFF2-40B4-BE49-F238E27FC236}">
                <a16:creationId xmlns:a16="http://schemas.microsoft.com/office/drawing/2014/main" id="{3ADCBDE0-E159-44CF-B84C-D706B4490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5638800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FDF344-AE43-4E56-8E5E-9FE19E6F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0D63F52-299C-48EF-BD6E-8FB03EC63F13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34780E4F-4E2E-4D61-AB9F-2C602F2E216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97567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399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9" name="Picture 7">
            <a:hlinkClick r:id="" action="ppaction://media"/>
            <a:extLst>
              <a:ext uri="{FF2B5EF4-FFF2-40B4-BE49-F238E27FC236}">
                <a16:creationId xmlns:a16="http://schemas.microsoft.com/office/drawing/2014/main" id="{D748E43C-1D8B-4E5B-B670-A6588821CA81}"/>
              </a:ext>
            </a:extLst>
          </p:cNvPr>
          <p:cNvPicPr>
            <a:picLocks noRot="1" noChangeAspect="1" noChangeArrowheads="1"/>
          </p:cNvPicPr>
          <p:nvPr>
            <a:wavAudioFile r:embed="rId1" name="Embedded Sound 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0960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8">
            <a:extLst>
              <a:ext uri="{FF2B5EF4-FFF2-40B4-BE49-F238E27FC236}">
                <a16:creationId xmlns:a16="http://schemas.microsoft.com/office/drawing/2014/main" id="{3ADCBDE0-E159-44CF-B84C-D706B4490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5638800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FDF344-AE43-4E56-8E5E-9FE19E6F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B51634-13EF-478E-9750-90E5768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481" y="632012"/>
            <a:ext cx="9744637" cy="809251"/>
          </a:xfrm>
        </p:spPr>
        <p:txBody>
          <a:bodyPr/>
          <a:lstStyle/>
          <a:p>
            <a:r>
              <a:rPr lang="en-GB" altLang="en-US" dirty="0"/>
              <a:t>How crackers work</a:t>
            </a:r>
            <a:endParaRPr lang="en-ID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D2997AAA-58C8-4797-9277-6A487300913C}"/>
              </a:ext>
            </a:extLst>
          </p:cNvPr>
          <p:cNvGrpSpPr>
            <a:grpSpLocks/>
          </p:cNvGrpSpPr>
          <p:nvPr/>
        </p:nvGrpSpPr>
        <p:grpSpPr bwMode="auto">
          <a:xfrm>
            <a:off x="2971801" y="1341438"/>
            <a:ext cx="2625725" cy="1447800"/>
            <a:chOff x="1296" y="749"/>
            <a:chExt cx="1654" cy="912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608F37D-69A4-408E-B58F-041EA0DED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49"/>
              <a:ext cx="556" cy="615"/>
              <a:chOff x="662" y="2064"/>
              <a:chExt cx="556" cy="615"/>
            </a:xfrm>
          </p:grpSpPr>
          <p:pic>
            <p:nvPicPr>
              <p:cNvPr id="21" name="Picture 5">
                <a:extLst>
                  <a:ext uri="{FF2B5EF4-FFF2-40B4-BE49-F238E27FC236}">
                    <a16:creationId xmlns:a16="http://schemas.microsoft.com/office/drawing/2014/main" id="{F3CFC623-F291-43A7-9E74-16D17C16E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" y="2064"/>
                <a:ext cx="424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 Box 6">
                <a:extLst>
                  <a:ext uri="{FF2B5EF4-FFF2-40B4-BE49-F238E27FC236}">
                    <a16:creationId xmlns:a16="http://schemas.microsoft.com/office/drawing/2014/main" id="{82744473-9D38-4697-BD98-79053B4650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2448"/>
                <a:ext cx="5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/>
                  <a:t>sender</a:t>
                </a:r>
              </a:p>
            </p:txBody>
          </p:sp>
        </p:grp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0572FEF5-C931-498F-864C-BFEA92047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828"/>
              <a:ext cx="9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GB" altLang="en-US" sz="1600"/>
                <a:t>fill in web form</a:t>
              </a:r>
            </a:p>
          </p:txBody>
        </p:sp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324FE44F-43A4-42A1-BC9F-7A9A17F72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85"/>
              <a:ext cx="480" cy="576"/>
              <a:chOff x="1632" y="672"/>
              <a:chExt cx="480" cy="576"/>
            </a:xfrm>
          </p:grpSpPr>
          <p:sp>
            <p:nvSpPr>
              <p:cNvPr id="18" name="AutoShape 9">
                <a:extLst>
                  <a:ext uri="{FF2B5EF4-FFF2-40B4-BE49-F238E27FC236}">
                    <a16:creationId xmlns:a16="http://schemas.microsoft.com/office/drawing/2014/main" id="{D89F2551-6D05-4D22-A679-38F898310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672"/>
                <a:ext cx="480" cy="576"/>
              </a:xfrm>
              <a:prstGeom prst="foldedCorner">
                <a:avLst>
                  <a:gd name="adj" fmla="val 27083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endParaRPr lang="en-GB" altLang="en-US" sz="1200"/>
              </a:p>
              <a:p>
                <a:pPr algn="l"/>
                <a:endParaRPr lang="en-GB" altLang="en-US" sz="1200"/>
              </a:p>
              <a:p>
                <a:pPr algn="l"/>
                <a:r>
                  <a:rPr lang="en-GB" altLang="en-US" sz="1200"/>
                  <a:t>To: wxv</a:t>
                </a:r>
              </a:p>
              <a:p>
                <a:pPr algn="l"/>
                <a:r>
                  <a:rPr lang="en-GB" altLang="en-US" sz="1200"/>
                  <a:t>From: ..</a:t>
                </a:r>
              </a:p>
            </p:txBody>
          </p:sp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2F1E11-3EE7-4B7F-9B11-6B4E76CFF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720"/>
                <a:ext cx="11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1">
                <a:extLst>
                  <a:ext uri="{FF2B5EF4-FFF2-40B4-BE49-F238E27FC236}">
                    <a16:creationId xmlns:a16="http://schemas.microsoft.com/office/drawing/2014/main" id="{1D7E2448-FAB8-4E55-BE7B-71082FC5A3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" y="720"/>
                <a:ext cx="95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6BBB5C8B-1487-428D-9D73-7B8FC7CA5D2E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341438"/>
            <a:ext cx="3790950" cy="1600200"/>
            <a:chOff x="2832" y="749"/>
            <a:chExt cx="2388" cy="1008"/>
          </a:xfrm>
        </p:grpSpPr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B1324C26-A3F6-4DFE-B69E-B29470D40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0" y="1164"/>
              <a:ext cx="86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GB" altLang="en-US" sz="1600"/>
                <a:t>receive email</a:t>
              </a:r>
            </a:p>
          </p:txBody>
        </p:sp>
        <p:grpSp>
          <p:nvGrpSpPr>
            <p:cNvPr id="25" name="Group 14">
              <a:extLst>
                <a:ext uri="{FF2B5EF4-FFF2-40B4-BE49-F238E27FC236}">
                  <a16:creationId xmlns:a16="http://schemas.microsoft.com/office/drawing/2014/main" id="{0138E7A1-8557-424C-A4F2-85CB8328F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749"/>
              <a:ext cx="2388" cy="1008"/>
              <a:chOff x="2832" y="749"/>
              <a:chExt cx="2388" cy="1008"/>
            </a:xfrm>
          </p:grpSpPr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4A8AC249-DC75-422D-AFCE-11047EFC2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0" y="749"/>
                <a:ext cx="660" cy="615"/>
                <a:chOff x="4636" y="2160"/>
                <a:chExt cx="660" cy="615"/>
              </a:xfrm>
            </p:grpSpPr>
            <p:pic>
              <p:nvPicPr>
                <p:cNvPr id="32" name="Picture 16">
                  <a:extLst>
                    <a:ext uri="{FF2B5EF4-FFF2-40B4-BE49-F238E27FC236}">
                      <a16:creationId xmlns:a16="http://schemas.microsoft.com/office/drawing/2014/main" id="{32E17570-9090-42C0-9E9D-0E21CB4A0A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2" y="2160"/>
                  <a:ext cx="424" cy="4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 Box 17">
                  <a:extLst>
                    <a:ext uri="{FF2B5EF4-FFF2-40B4-BE49-F238E27FC236}">
                      <a16:creationId xmlns:a16="http://schemas.microsoft.com/office/drawing/2014/main" id="{DD465F0E-0FA7-48D3-B5F7-60317DEB9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6" y="2544"/>
                  <a:ext cx="6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GB" altLang="en-US"/>
                    <a:t>recipient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6EA01780-C36D-4699-B75A-3BBD40D020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2" y="1421"/>
                <a:ext cx="432" cy="336"/>
                <a:chOff x="2976" y="1152"/>
                <a:chExt cx="432" cy="336"/>
              </a:xfrm>
            </p:grpSpPr>
            <p:sp>
              <p:nvSpPr>
                <p:cNvPr id="29" name="Rectangle 19">
                  <a:extLst>
                    <a:ext uri="{FF2B5EF4-FFF2-40B4-BE49-F238E27FC236}">
                      <a16:creationId xmlns:a16="http://schemas.microsoft.com/office/drawing/2014/main" id="{4AD21F0D-BF92-49AE-9F42-896F8D1BA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1152"/>
                  <a:ext cx="432" cy="336"/>
                </a:xfrm>
                <a:prstGeom prst="rect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sp>
              <p:nvSpPr>
                <p:cNvPr id="30" name="AutoShape 20">
                  <a:extLst>
                    <a:ext uri="{FF2B5EF4-FFF2-40B4-BE49-F238E27FC236}">
                      <a16:creationId xmlns:a16="http://schemas.microsoft.com/office/drawing/2014/main" id="{92880A90-EBDD-4632-976C-6BFAF7869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1248"/>
                  <a:ext cx="432" cy="24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  <p:sp>
              <p:nvSpPr>
                <p:cNvPr id="31" name="AutoShape 21">
                  <a:extLst>
                    <a:ext uri="{FF2B5EF4-FFF2-40B4-BE49-F238E27FC236}">
                      <a16:creationId xmlns:a16="http://schemas.microsoft.com/office/drawing/2014/main" id="{04A790B1-B9A7-4F33-9F7C-6CD3A447E3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976" y="1152"/>
                  <a:ext cx="432" cy="24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</p:grp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9E9A1E97-162F-414F-B80D-BA6F91BC9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133"/>
                <a:ext cx="768" cy="192"/>
              </a:xfrm>
              <a:prstGeom prst="line">
                <a:avLst/>
              </a:prstGeom>
              <a:noFill/>
              <a:ln w="76200">
                <a:solidFill>
                  <a:srgbClr val="9900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</p:grp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EE3C6EFE-D570-4200-91CC-52A67DE405D9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865438"/>
            <a:ext cx="1676400" cy="1524000"/>
            <a:chOff x="2976" y="1709"/>
            <a:chExt cx="1056" cy="960"/>
          </a:xfrm>
        </p:grpSpPr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ED6D4C82-B7FD-4D21-AC60-C0C144A93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709"/>
              <a:ext cx="1056" cy="960"/>
              <a:chOff x="2976" y="1709"/>
              <a:chExt cx="1056" cy="960"/>
            </a:xfrm>
          </p:grpSpPr>
          <p:sp>
            <p:nvSpPr>
              <p:cNvPr id="37" name="Text Box 25">
                <a:extLst>
                  <a:ext uri="{FF2B5EF4-FFF2-40B4-BE49-F238E27FC236}">
                    <a16:creationId xmlns:a16="http://schemas.microsoft.com/office/drawing/2014/main" id="{AB929411-70D1-477E-9965-BECD821961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757"/>
                <a:ext cx="66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 sz="1600"/>
                  <a:t>closed</a:t>
                </a:r>
                <a:br>
                  <a:rPr lang="en-GB" altLang="en-US" sz="1600"/>
                </a:br>
                <a:r>
                  <a:rPr lang="en-GB" altLang="en-US" sz="1200"/>
                  <a:t>cracker page</a:t>
                </a:r>
                <a:endParaRPr lang="en-GB" altLang="en-US" sz="1600"/>
              </a:p>
            </p:txBody>
          </p:sp>
          <p:grpSp>
            <p:nvGrpSpPr>
              <p:cNvPr id="38" name="Group 26">
                <a:extLst>
                  <a:ext uri="{FF2B5EF4-FFF2-40B4-BE49-F238E27FC236}">
                    <a16:creationId xmlns:a16="http://schemas.microsoft.com/office/drawing/2014/main" id="{7123FB3C-79DB-4718-ACA8-F614BF5833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093"/>
                <a:ext cx="560" cy="576"/>
                <a:chOff x="2304" y="1968"/>
                <a:chExt cx="560" cy="576"/>
              </a:xfrm>
            </p:grpSpPr>
            <p:sp>
              <p:nvSpPr>
                <p:cNvPr id="40" name="AutoShape 27">
                  <a:extLst>
                    <a:ext uri="{FF2B5EF4-FFF2-40B4-BE49-F238E27FC236}">
                      <a16:creationId xmlns:a16="http://schemas.microsoft.com/office/drawing/2014/main" id="{30BAA060-4701-46A3-8979-17A4A247A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968"/>
                  <a:ext cx="560" cy="576"/>
                </a:xfrm>
                <a:prstGeom prst="foldedCorner">
                  <a:avLst>
                    <a:gd name="adj" fmla="val 27083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en-US" sz="1600"/>
                </a:p>
                <a:p>
                  <a:r>
                    <a:rPr lang="en-GB" altLang="en-US" sz="1200" b="1" u="sng">
                      <a:solidFill>
                        <a:schemeClr val="accent2"/>
                      </a:solidFill>
                    </a:rPr>
                    <a:t>open</a:t>
                  </a:r>
                  <a:endParaRPr lang="en-GB" altLang="en-US" sz="1200"/>
                </a:p>
                <a:p>
                  <a:endParaRPr lang="en-GB" altLang="en-US" sz="400"/>
                </a:p>
                <a:p>
                  <a:r>
                    <a:rPr lang="en-GB" altLang="en-US" sz="1200"/>
                    <a:t>message</a:t>
                  </a:r>
                </a:p>
              </p:txBody>
            </p:sp>
            <p:pic>
              <p:nvPicPr>
                <p:cNvPr id="41" name="Picture 28">
                  <a:extLst>
                    <a:ext uri="{FF2B5EF4-FFF2-40B4-BE49-F238E27FC236}">
                      <a16:creationId xmlns:a16="http://schemas.microsoft.com/office/drawing/2014/main" id="{00488B5D-6DDC-4FDA-B444-91ABE410E3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52" y="2016"/>
                  <a:ext cx="480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9" name="Line 29">
                <a:extLst>
                  <a:ext uri="{FF2B5EF4-FFF2-40B4-BE49-F238E27FC236}">
                    <a16:creationId xmlns:a16="http://schemas.microsoft.com/office/drawing/2014/main" id="{60CDD9B8-5F85-4833-A6AA-195CF2DB1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2" y="1709"/>
                <a:ext cx="240" cy="336"/>
              </a:xfrm>
              <a:prstGeom prst="line">
                <a:avLst/>
              </a:prstGeom>
              <a:noFill/>
              <a:ln w="76200">
                <a:solidFill>
                  <a:srgbClr val="9900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</p:grpSp>
        <p:pic>
          <p:nvPicPr>
            <p:cNvPr id="36" name="Picture 30">
              <a:extLst>
                <a:ext uri="{FF2B5EF4-FFF2-40B4-BE49-F238E27FC236}">
                  <a16:creationId xmlns:a16="http://schemas.microsoft.com/office/drawing/2014/main" id="{9C75A530-86F0-4E40-BDC8-3EF2452FD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" y="2425"/>
              <a:ext cx="450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AutoShape 31">
            <a:hlinkClick r:id="rId10" action="ppaction://hlinkfile" highlightClick="1"/>
            <a:extLst>
              <a:ext uri="{FF2B5EF4-FFF2-40B4-BE49-F238E27FC236}">
                <a16:creationId xmlns:a16="http://schemas.microsoft.com/office/drawing/2014/main" id="{FEDBDB76-6718-4011-8E45-16E23F7FB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5029200"/>
            <a:ext cx="228600" cy="3048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grpSp>
        <p:nvGrpSpPr>
          <p:cNvPr id="43" name="Group 32">
            <a:extLst>
              <a:ext uri="{FF2B5EF4-FFF2-40B4-BE49-F238E27FC236}">
                <a16:creationId xmlns:a16="http://schemas.microsoft.com/office/drawing/2014/main" id="{E7387976-1481-467B-BEA5-86FF1C82511B}"/>
              </a:ext>
            </a:extLst>
          </p:cNvPr>
          <p:cNvGrpSpPr>
            <a:grpSpLocks/>
          </p:cNvGrpSpPr>
          <p:nvPr/>
        </p:nvGrpSpPr>
        <p:grpSpPr bwMode="auto">
          <a:xfrm>
            <a:off x="6762750" y="3703638"/>
            <a:ext cx="2590800" cy="838200"/>
            <a:chOff x="3696" y="2285"/>
            <a:chExt cx="1632" cy="528"/>
          </a:xfrm>
        </p:grpSpPr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D8C63CDD-611A-4A32-AD04-24E4BFA8E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381"/>
              <a:ext cx="528" cy="432"/>
            </a:xfrm>
            <a:prstGeom prst="line">
              <a:avLst/>
            </a:prstGeom>
            <a:noFill/>
            <a:ln w="76200">
              <a:solidFill>
                <a:srgbClr val="9900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5" name="Text Box 34">
              <a:extLst>
                <a:ext uri="{FF2B5EF4-FFF2-40B4-BE49-F238E27FC236}">
                  <a16:creationId xmlns:a16="http://schemas.microsoft.com/office/drawing/2014/main" id="{A4F6EE37-AD69-417F-B896-34301DFF3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" y="2285"/>
              <a:ext cx="1064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GB" altLang="en-US" sz="1600"/>
                <a:t>recipient clicks</a:t>
              </a:r>
            </a:p>
            <a:p>
              <a:pPr algn="r"/>
              <a:r>
                <a:rPr lang="en-GB" altLang="en-US" sz="1600"/>
                <a:t>cracker opens ...</a:t>
              </a:r>
            </a:p>
            <a:p>
              <a:pPr algn="r"/>
              <a:r>
                <a:rPr lang="en-GB" altLang="en-US" sz="1600"/>
                <a:t>very slowly</a:t>
              </a:r>
            </a:p>
          </p:txBody>
        </p:sp>
      </p:grpSp>
      <p:grpSp>
        <p:nvGrpSpPr>
          <p:cNvPr id="46" name="Group 35">
            <a:extLst>
              <a:ext uri="{FF2B5EF4-FFF2-40B4-BE49-F238E27FC236}">
                <a16:creationId xmlns:a16="http://schemas.microsoft.com/office/drawing/2014/main" id="{48A7BAC5-FF1C-4811-BA59-CF3441294364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4541838"/>
            <a:ext cx="2841625" cy="2163762"/>
            <a:chOff x="3216" y="2765"/>
            <a:chExt cx="1790" cy="1363"/>
          </a:xfrm>
        </p:grpSpPr>
        <p:grpSp>
          <p:nvGrpSpPr>
            <p:cNvPr id="47" name="Group 36">
              <a:extLst>
                <a:ext uri="{FF2B5EF4-FFF2-40B4-BE49-F238E27FC236}">
                  <a16:creationId xmlns:a16="http://schemas.microsoft.com/office/drawing/2014/main" id="{61CED059-A9AC-4E11-A823-FC76693F94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2861"/>
              <a:ext cx="1649" cy="1267"/>
              <a:chOff x="3264" y="2861"/>
              <a:chExt cx="1649" cy="1267"/>
            </a:xfrm>
          </p:grpSpPr>
          <p:pic>
            <p:nvPicPr>
              <p:cNvPr id="51" name="Picture 37">
                <a:extLst>
                  <a:ext uri="{FF2B5EF4-FFF2-40B4-BE49-F238E27FC236}">
                    <a16:creationId xmlns:a16="http://schemas.microsoft.com/office/drawing/2014/main" id="{663284EF-A54C-4821-A62B-C48B82CDD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" y="3677"/>
                <a:ext cx="449" cy="45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38">
                <a:extLst>
                  <a:ext uri="{FF2B5EF4-FFF2-40B4-BE49-F238E27FC236}">
                    <a16:creationId xmlns:a16="http://schemas.microsoft.com/office/drawing/2014/main" id="{C36E5875-AEA6-4391-8F46-700DAD5A1F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3264" y="3677"/>
                <a:ext cx="886" cy="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" name="Group 39">
                <a:extLst>
                  <a:ext uri="{FF2B5EF4-FFF2-40B4-BE49-F238E27FC236}">
                    <a16:creationId xmlns:a16="http://schemas.microsoft.com/office/drawing/2014/main" id="{80AFF2E3-C055-4026-A261-B487A8C0D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861"/>
                <a:ext cx="560" cy="576"/>
                <a:chOff x="3648" y="1872"/>
                <a:chExt cx="560" cy="576"/>
              </a:xfrm>
            </p:grpSpPr>
            <p:sp>
              <p:nvSpPr>
                <p:cNvPr id="56" name="AutoShape 40">
                  <a:extLst>
                    <a:ext uri="{FF2B5EF4-FFF2-40B4-BE49-F238E27FC236}">
                      <a16:creationId xmlns:a16="http://schemas.microsoft.com/office/drawing/2014/main" id="{B5294470-6C3F-49EC-A53B-F6BA08F001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872"/>
                  <a:ext cx="560" cy="576"/>
                </a:xfrm>
                <a:prstGeom prst="foldedCorner">
                  <a:avLst>
                    <a:gd name="adj" fmla="val 27083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en-US" sz="1600"/>
                </a:p>
                <a:p>
                  <a:endParaRPr lang="en-GB" altLang="en-US" sz="400"/>
                </a:p>
                <a:p>
                  <a:endParaRPr lang="en-GB" altLang="en-US" sz="400"/>
                </a:p>
                <a:p>
                  <a:r>
                    <a:rPr lang="en-GB" altLang="en-US" sz="1200"/>
                    <a:t>joke</a:t>
                  </a:r>
                </a:p>
                <a:p>
                  <a:r>
                    <a:rPr lang="en-GB" altLang="en-US" sz="1200" u="sng">
                      <a:solidFill>
                        <a:schemeClr val="accent2"/>
                      </a:solidFill>
                    </a:rPr>
                    <a:t>links</a:t>
                  </a:r>
                  <a:endParaRPr lang="en-GB" altLang="en-US" sz="1200"/>
                </a:p>
              </p:txBody>
            </p:sp>
            <p:pic>
              <p:nvPicPr>
                <p:cNvPr id="57" name="Picture 41">
                  <a:extLst>
                    <a:ext uri="{FF2B5EF4-FFF2-40B4-BE49-F238E27FC236}">
                      <a16:creationId xmlns:a16="http://schemas.microsoft.com/office/drawing/2014/main" id="{684C1B04-DAF1-4945-9D4B-99C0602EE4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4" y="1968"/>
                  <a:ext cx="528" cy="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4" name="Line 42">
                <a:extLst>
                  <a:ext uri="{FF2B5EF4-FFF2-40B4-BE49-F238E27FC236}">
                    <a16:creationId xmlns:a16="http://schemas.microsoft.com/office/drawing/2014/main" id="{96F9E009-C094-4608-BCBC-6AF815626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0" y="3341"/>
                <a:ext cx="24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  <p:sp>
            <p:nvSpPr>
              <p:cNvPr id="55" name="Line 43">
                <a:extLst>
                  <a:ext uri="{FF2B5EF4-FFF2-40B4-BE49-F238E27FC236}">
                    <a16:creationId xmlns:a16="http://schemas.microsoft.com/office/drawing/2014/main" id="{B1974FA3-7386-4AE3-91DA-763B16C2F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3341"/>
                <a:ext cx="24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</p:grpSp>
        <p:sp>
          <p:nvSpPr>
            <p:cNvPr id="48" name="Text Box 44">
              <a:extLst>
                <a:ext uri="{FF2B5EF4-FFF2-40B4-BE49-F238E27FC236}">
                  <a16:creationId xmlns:a16="http://schemas.microsoft.com/office/drawing/2014/main" id="{98ACC7BB-558B-44FD-8B3A-5C1198370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765"/>
              <a:ext cx="66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600"/>
                <a:t>open</a:t>
              </a:r>
              <a:br>
                <a:rPr lang="en-GB" altLang="en-US" sz="1600"/>
              </a:br>
              <a:r>
                <a:rPr lang="en-GB" altLang="en-US" sz="1200"/>
                <a:t>cracker page</a:t>
              </a:r>
              <a:endParaRPr lang="en-GB" altLang="en-US" sz="1600"/>
            </a:p>
          </p:txBody>
        </p:sp>
        <p:sp>
          <p:nvSpPr>
            <p:cNvPr id="49" name="Text Box 45">
              <a:extLst>
                <a:ext uri="{FF2B5EF4-FFF2-40B4-BE49-F238E27FC236}">
                  <a16:creationId xmlns:a16="http://schemas.microsoft.com/office/drawing/2014/main" id="{7163B6EF-F134-4B3E-B8A7-E08079E05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485"/>
              <a:ext cx="4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/>
                <a:t>web toy</a:t>
              </a:r>
              <a:endParaRPr lang="en-GB" altLang="en-US" sz="1600"/>
            </a:p>
          </p:txBody>
        </p:sp>
        <p:sp>
          <p:nvSpPr>
            <p:cNvPr id="50" name="Text Box 46">
              <a:extLst>
                <a:ext uri="{FF2B5EF4-FFF2-40B4-BE49-F238E27FC236}">
                  <a16:creationId xmlns:a16="http://schemas.microsoft.com/office/drawing/2014/main" id="{3A525E17-8407-4CCB-94C9-91C3FE6BD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9" y="3533"/>
              <a:ext cx="3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/>
                <a:t>mask</a:t>
              </a:r>
              <a:endParaRPr lang="en-GB" altLang="en-US" sz="1600"/>
            </a:p>
          </p:txBody>
        </p:sp>
      </p:grpSp>
      <p:sp>
        <p:nvSpPr>
          <p:cNvPr id="58" name="AutoShape 47">
            <a:hlinkClick r:id="rId14" action="ppaction://hlinkfile" highlightClick="1"/>
            <a:extLst>
              <a:ext uri="{FF2B5EF4-FFF2-40B4-BE49-F238E27FC236}">
                <a16:creationId xmlns:a16="http://schemas.microsoft.com/office/drawing/2014/main" id="{0B842D04-32CB-46A8-A209-6595213D9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5486400"/>
            <a:ext cx="228600" cy="3048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59" name="AutoShape 48">
            <a:hlinkClick r:id="rId15" action="ppaction://hlinkfile" highlightClick="1"/>
            <a:extLst>
              <a:ext uri="{FF2B5EF4-FFF2-40B4-BE49-F238E27FC236}">
                <a16:creationId xmlns:a16="http://schemas.microsoft.com/office/drawing/2014/main" id="{A7AFE026-924A-4149-BD77-CC59EF2CE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5943600"/>
            <a:ext cx="228600" cy="3048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60" name="AutoShape 49">
            <a:hlinkClick r:id="rId16" action="ppaction://hlinkfile" highlightClick="1"/>
            <a:extLst>
              <a:ext uri="{FF2B5EF4-FFF2-40B4-BE49-F238E27FC236}">
                <a16:creationId xmlns:a16="http://schemas.microsoft.com/office/drawing/2014/main" id="{393881C6-363F-4724-9873-4962D2A6C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6400800"/>
            <a:ext cx="228600" cy="3048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grpSp>
        <p:nvGrpSpPr>
          <p:cNvPr id="61" name="Group 50">
            <a:extLst>
              <a:ext uri="{FF2B5EF4-FFF2-40B4-BE49-F238E27FC236}">
                <a16:creationId xmlns:a16="http://schemas.microsoft.com/office/drawing/2014/main" id="{87F1A925-E4C6-4366-91B4-8309946F2C27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779838"/>
            <a:ext cx="3733800" cy="1600200"/>
            <a:chOff x="1344" y="2285"/>
            <a:chExt cx="2352" cy="1008"/>
          </a:xfrm>
        </p:grpSpPr>
        <p:grpSp>
          <p:nvGrpSpPr>
            <p:cNvPr id="62" name="Group 51">
              <a:extLst>
                <a:ext uri="{FF2B5EF4-FFF2-40B4-BE49-F238E27FC236}">
                  <a16:creationId xmlns:a16="http://schemas.microsoft.com/office/drawing/2014/main" id="{BB011DFE-5EFD-4620-9FA5-90CF512357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621"/>
              <a:ext cx="556" cy="615"/>
              <a:chOff x="662" y="2064"/>
              <a:chExt cx="556" cy="615"/>
            </a:xfrm>
          </p:grpSpPr>
          <p:pic>
            <p:nvPicPr>
              <p:cNvPr id="66" name="Picture 52">
                <a:extLst>
                  <a:ext uri="{FF2B5EF4-FFF2-40B4-BE49-F238E27FC236}">
                    <a16:creationId xmlns:a16="http://schemas.microsoft.com/office/drawing/2014/main" id="{70BE8C6C-366A-4EAE-9FAE-401797AB9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" y="2064"/>
                <a:ext cx="424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Text Box 53">
                <a:extLst>
                  <a:ext uri="{FF2B5EF4-FFF2-40B4-BE49-F238E27FC236}">
                    <a16:creationId xmlns:a16="http://schemas.microsoft.com/office/drawing/2014/main" id="{4E135751-4569-4D18-BC23-9E40E36AC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2448"/>
                <a:ext cx="5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/>
                  <a:t>sender</a:t>
                </a:r>
              </a:p>
            </p:txBody>
          </p:sp>
        </p:grp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CD2BC9F6-3099-4B55-B6C5-4077F0BAA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429"/>
              <a:ext cx="1104" cy="384"/>
            </a:xfrm>
            <a:prstGeom prst="line">
              <a:avLst/>
            </a:prstGeom>
            <a:noFill/>
            <a:ln w="76200">
              <a:solidFill>
                <a:srgbClr val="9900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64" name="Line 55">
              <a:extLst>
                <a:ext uri="{FF2B5EF4-FFF2-40B4-BE49-F238E27FC236}">
                  <a16:creationId xmlns:a16="http://schemas.microsoft.com/office/drawing/2014/main" id="{F5EDBFF8-CE78-4B01-91DD-269894426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957"/>
              <a:ext cx="1728" cy="336"/>
            </a:xfrm>
            <a:prstGeom prst="line">
              <a:avLst/>
            </a:prstGeom>
            <a:noFill/>
            <a:ln w="76200">
              <a:solidFill>
                <a:srgbClr val="9900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65" name="Text Box 56">
              <a:extLst>
                <a:ext uri="{FF2B5EF4-FFF2-40B4-BE49-F238E27FC236}">
                  <a16:creationId xmlns:a16="http://schemas.microsoft.com/office/drawing/2014/main" id="{902F5A58-D542-487A-BCF6-9C3ACEEB3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85"/>
              <a:ext cx="6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600"/>
                <a:t>watches</a:t>
              </a:r>
            </a:p>
            <a:p>
              <a:r>
                <a:rPr lang="en-GB" altLang="en-US" sz="1600"/>
                <a:t>progress</a:t>
              </a:r>
            </a:p>
          </p:txBody>
        </p:sp>
      </p:grpSp>
      <p:sp>
        <p:nvSpPr>
          <p:cNvPr id="68" name="Subtitle 4">
            <a:extLst>
              <a:ext uri="{FF2B5EF4-FFF2-40B4-BE49-F238E27FC236}">
                <a16:creationId xmlns:a16="http://schemas.microsoft.com/office/drawing/2014/main" id="{086A6FC1-9B5C-4FE9-8A0F-2B82E98EEFF2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Subtitle 4">
            <a:extLst>
              <a:ext uri="{FF2B5EF4-FFF2-40B4-BE49-F238E27FC236}">
                <a16:creationId xmlns:a16="http://schemas.microsoft.com/office/drawing/2014/main" id="{BEE374F1-A3E6-4A38-9CF0-BC407A024E5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70468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399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89BF07E-F795-49BF-9657-0087A0587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3681" y="790949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 dirty="0"/>
              <a:t>Physical design</a:t>
            </a:r>
            <a:endParaRPr lang="en-US" altLang="en-US" dirty="0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D9E408EA-B587-448A-8179-4478D1E26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600200"/>
            <a:ext cx="8534400" cy="5257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err="1">
                <a:latin typeface="Signika" panose="02010003020600000004"/>
              </a:rPr>
              <a:t>banyak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kendala</a:t>
            </a:r>
            <a:r>
              <a:rPr lang="en-US" altLang="en-US" sz="2400" dirty="0">
                <a:latin typeface="Signika" panose="02010003020600000004"/>
              </a:rPr>
              <a:t>:</a:t>
            </a: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ergonomis</a:t>
            </a:r>
            <a:r>
              <a:rPr lang="en-US" altLang="en-US" sz="2400" dirty="0">
                <a:latin typeface="Signika" panose="02010003020600000004"/>
              </a:rPr>
              <a:t> 	- </a:t>
            </a:r>
            <a:r>
              <a:rPr lang="id-ID" altLang="en-US" sz="2400" dirty="0">
                <a:latin typeface="Signika" panose="02010003020600000004"/>
              </a:rPr>
              <a:t>t</a:t>
            </a:r>
            <a:r>
              <a:rPr lang="en-US" altLang="en-US" sz="2400" dirty="0" err="1">
                <a:latin typeface="Signika" panose="02010003020600000004"/>
              </a:rPr>
              <a:t>ombol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id-ID" altLang="en-US" sz="2400" dirty="0">
                <a:latin typeface="Signika" panose="02010003020600000004"/>
              </a:rPr>
              <a:t>dengan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ukuran</a:t>
            </a:r>
            <a:r>
              <a:rPr lang="id-ID" altLang="en-US" sz="2400" dirty="0">
                <a:latin typeface="Signika" panose="02010003020600000004"/>
              </a:rPr>
              <a:t> minimum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fisik</a:t>
            </a:r>
            <a:r>
              <a:rPr lang="en-US" altLang="en-US" sz="2400" dirty="0">
                <a:latin typeface="Signika" panose="02010003020600000004"/>
              </a:rPr>
              <a:t> 		- </a:t>
            </a:r>
            <a:r>
              <a:rPr lang="en-US" altLang="en-US" sz="2400" dirty="0" err="1">
                <a:latin typeface="Signika" panose="02010003020600000004"/>
              </a:rPr>
              <a:t>saklar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tegangan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tinggi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besar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hukum</a:t>
            </a:r>
            <a:r>
              <a:rPr lang="en-US" altLang="en-US" sz="2400" dirty="0">
                <a:latin typeface="Signika" panose="02010003020600000004"/>
              </a:rPr>
              <a:t> dan </a:t>
            </a:r>
            <a:r>
              <a:rPr lang="en-US" altLang="en-US" sz="2400" dirty="0" err="1">
                <a:latin typeface="Signika" panose="02010003020600000004"/>
              </a:rPr>
              <a:t>keamanan</a:t>
            </a:r>
            <a:r>
              <a:rPr lang="en-US" altLang="en-US" sz="2400" dirty="0">
                <a:latin typeface="Signika" panose="02010003020600000004"/>
              </a:rPr>
              <a:t> 	- </a:t>
            </a:r>
            <a:r>
              <a:rPr lang="id-ID" altLang="en-US" sz="2400" dirty="0">
                <a:latin typeface="Signika" panose="02010003020600000004"/>
              </a:rPr>
              <a:t>k</a:t>
            </a:r>
            <a:r>
              <a:rPr lang="en-US" altLang="en-US" sz="2400" dirty="0" err="1">
                <a:latin typeface="Signika" panose="02010003020600000004"/>
              </a:rPr>
              <a:t>ontrol</a:t>
            </a:r>
            <a:r>
              <a:rPr lang="en-US" altLang="en-US" sz="2400" dirty="0">
                <a:latin typeface="Signika" panose="02010003020600000004"/>
              </a:rPr>
              <a:t> cooker </a:t>
            </a:r>
            <a:r>
              <a:rPr lang="en-US" altLang="en-US" sz="2400" dirty="0" err="1">
                <a:latin typeface="Signika" panose="02010003020600000004"/>
              </a:rPr>
              <a:t>tinggi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konteks</a:t>
            </a:r>
            <a:r>
              <a:rPr lang="en-US" altLang="en-US" sz="2400" dirty="0">
                <a:latin typeface="Signika" panose="02010003020600000004"/>
              </a:rPr>
              <a:t> dan </a:t>
            </a:r>
            <a:r>
              <a:rPr lang="en-US" altLang="en-US" sz="2400" dirty="0" err="1">
                <a:latin typeface="Signika" panose="02010003020600000004"/>
              </a:rPr>
              <a:t>lingkungan</a:t>
            </a:r>
            <a:r>
              <a:rPr lang="en-US" altLang="en-US" sz="2400" dirty="0">
                <a:latin typeface="Signika" panose="02010003020600000004"/>
              </a:rPr>
              <a:t> 	- </a:t>
            </a:r>
            <a:r>
              <a:rPr lang="en-US" altLang="en-US" sz="2400" dirty="0" err="1">
                <a:latin typeface="Signika" panose="02010003020600000004"/>
              </a:rPr>
              <a:t>mudah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dibersihkan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estetika</a:t>
            </a:r>
            <a:r>
              <a:rPr lang="en-US" altLang="en-US" sz="2400" dirty="0">
                <a:latin typeface="Signika" panose="02010003020600000004"/>
              </a:rPr>
              <a:t> 	- </a:t>
            </a:r>
            <a:r>
              <a:rPr lang="en-US" altLang="en-US" sz="2400" dirty="0" err="1">
                <a:latin typeface="Signika" panose="02010003020600000004"/>
              </a:rPr>
              <a:t>harus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terlihat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baik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ekonomi</a:t>
            </a:r>
            <a:r>
              <a:rPr lang="en-US" altLang="en-US" sz="2400" dirty="0">
                <a:latin typeface="Signika" panose="02010003020600000004"/>
              </a:rPr>
              <a:t> 	- ... dan </a:t>
            </a:r>
            <a:r>
              <a:rPr lang="en-US" altLang="en-US" sz="2400" dirty="0" err="1">
                <a:latin typeface="Signika" panose="02010003020600000004"/>
              </a:rPr>
              <a:t>biaya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tidak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terlalu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banyak</a:t>
            </a:r>
            <a:r>
              <a:rPr lang="en-US" altLang="en-US" sz="2400" dirty="0">
                <a:latin typeface="Signika" panose="02010003020600000004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6CB43-6C58-4182-8766-12F44AB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89FC715-E87B-45E2-A088-B0A84031D9F4}"/>
              </a:ext>
            </a:extLst>
          </p:cNvPr>
          <p:cNvSpPr txBox="1">
            <a:spLocks/>
          </p:cNvSpPr>
          <p:nvPr/>
        </p:nvSpPr>
        <p:spPr>
          <a:xfrm>
            <a:off x="554179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3A43AAC-DEC9-4CFB-8FEA-64548C5C23F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869372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E434B5B-8417-4F14-878D-80BC004F51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8560" y="801306"/>
            <a:ext cx="74676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Physical design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EE07253-3ADB-4460-9B27-4E3EF98716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80900" name="Picture 5" descr="htc-droid-eris-verizon-hands-on-07">
            <a:extLst>
              <a:ext uri="{FF2B5EF4-FFF2-40B4-BE49-F238E27FC236}">
                <a16:creationId xmlns:a16="http://schemas.microsoft.com/office/drawing/2014/main" id="{403B3A94-0E9D-4286-92A0-F34857F6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58" y="1635760"/>
            <a:ext cx="3803662" cy="506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7" descr="htc-droid-eris-verizon-hands-on-00">
            <a:extLst>
              <a:ext uri="{FF2B5EF4-FFF2-40B4-BE49-F238E27FC236}">
                <a16:creationId xmlns:a16="http://schemas.microsoft.com/office/drawing/2014/main" id="{7D573C04-B908-487D-B3B5-4BE35A03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38" y="1635760"/>
            <a:ext cx="3803662" cy="506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A1D1A-4D6E-4722-952C-BF07BD1C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77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6C1500C-D59D-4B6C-82AC-8779C699FFA1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422E90-DB49-47B8-874B-3DB3D00689C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1371517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FE989623-33B9-4647-BA62-B015704456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physical layout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AF949F4-041A-4A8A-AD6B-618A2625A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0201"/>
            <a:ext cx="5648325" cy="4530725"/>
          </a:xfrm>
        </p:spPr>
        <p:txBody>
          <a:bodyPr/>
          <a:lstStyle/>
          <a:p>
            <a:pPr>
              <a:buClr>
                <a:schemeClr val="tx1"/>
              </a:buClr>
              <a:buNone/>
              <a:tabLst>
                <a:tab pos="762000" algn="l"/>
                <a:tab pos="1524000" algn="l"/>
              </a:tabLst>
            </a:pPr>
            <a:endParaRPr lang="en-GB" altLang="en-US"/>
          </a:p>
          <a:p>
            <a:pPr>
              <a:buClr>
                <a:schemeClr val="tx1"/>
              </a:buClr>
              <a:buNone/>
              <a:tabLst>
                <a:tab pos="762000" algn="l"/>
                <a:tab pos="1524000" algn="l"/>
              </a:tabLst>
            </a:pPr>
            <a:r>
              <a:rPr lang="en-GB" altLang="en-US"/>
              <a:t>controls:</a:t>
            </a:r>
          </a:p>
          <a:p>
            <a:pPr>
              <a:buClr>
                <a:schemeClr val="tx1"/>
              </a:buClr>
              <a:buNone/>
              <a:tabLst>
                <a:tab pos="762000" algn="l"/>
                <a:tab pos="1524000" algn="l"/>
              </a:tabLst>
            </a:pPr>
            <a:r>
              <a:rPr lang="en-GB" altLang="en-US"/>
              <a:t>	 logical relationship </a:t>
            </a:r>
            <a:br>
              <a:rPr lang="en-GB" altLang="en-US"/>
            </a:br>
            <a:r>
              <a:rPr lang="en-GB" altLang="en-US"/>
              <a:t>	~	spatial grouping</a:t>
            </a:r>
          </a:p>
          <a:p>
            <a:pPr>
              <a:buClr>
                <a:schemeClr val="tx1"/>
              </a:buClr>
              <a:buNone/>
              <a:tabLst>
                <a:tab pos="762000" algn="l"/>
                <a:tab pos="1524000" algn="l"/>
              </a:tabLst>
            </a:pPr>
            <a:endParaRPr lang="en-GB" altLang="en-US"/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D9DFA652-F9FF-4812-B387-6123CFE1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20" y="1369219"/>
            <a:ext cx="2384425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0F09-10F4-4262-90E9-4466A0C3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78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4556569-7129-49E8-AFDA-6E37E1021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604000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id-ID" sz="1050" dirty="0"/>
              <a:t>Spatial : spasi</a:t>
            </a:r>
            <a:endParaRPr lang="en-US" sz="105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DFF2470-E346-4A65-8241-BF87F571F4F0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684F0AF1-CC8D-4F6C-881C-9BFB1574597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2930151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0F09-10F4-4262-90E9-4466A0C3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79</a:t>
            </a:fld>
            <a:endParaRPr lang="en-US" altLang="en-US">
              <a:solidFill>
                <a:srgbClr val="9B9A98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4FF7D1-A108-43CE-8342-67A046AD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672" y="1612899"/>
            <a:ext cx="83820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E6521CD-CD52-4393-85CB-ECB549CE6B84}"/>
              </a:ext>
            </a:extLst>
          </p:cNvPr>
          <p:cNvSpPr txBox="1">
            <a:spLocks noChangeArrowheads="1"/>
          </p:cNvSpPr>
          <p:nvPr/>
        </p:nvSpPr>
        <p:spPr>
          <a:xfrm>
            <a:off x="1240716" y="749299"/>
            <a:ext cx="10030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GB" altLang="en-US" dirty="0"/>
              <a:t>compliant interaction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F45C59-BF95-4823-B93C-347EADD770B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293472" y="5130799"/>
            <a:ext cx="3810000" cy="914400"/>
          </a:xfrm>
        </p:spPr>
        <p:txBody>
          <a:bodyPr/>
          <a:lstStyle/>
          <a:p>
            <a:pPr marL="0" indent="0" algn="ctr">
              <a:buClr>
                <a:schemeClr val="tx1"/>
              </a:buClr>
              <a:buNone/>
            </a:pPr>
            <a:r>
              <a:rPr lang="en-GB" altLang="en-US" sz="2000"/>
              <a:t>Kondisi yang umum dalam tombol mekanik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7DA9E42-8CF0-4A7A-8D26-1A87C73C8E1A}"/>
              </a:ext>
            </a:extLst>
          </p:cNvPr>
          <p:cNvSpPr txBox="1">
            <a:spLocks noChangeArrowheads="1"/>
          </p:cNvSpPr>
          <p:nvPr/>
        </p:nvSpPr>
        <p:spPr>
          <a:xfrm>
            <a:off x="6255872" y="5130799"/>
            <a:ext cx="3810000" cy="91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altLang="en-US" sz="1600"/>
              <a:t>tombol putar mengungkapkan sesuatu yang umum dan dapat dikendalikan oleh pengguna dan mesin</a:t>
            </a:r>
            <a:endParaRPr lang="en-GB" altLang="en-US" sz="1600"/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4AC8F1E6-5476-4042-8A15-8CCF30D2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672" y="2082799"/>
            <a:ext cx="2057400" cy="1981200"/>
          </a:xfrm>
          <a:prstGeom prst="ellipse">
            <a:avLst/>
          </a:prstGeom>
          <a:noFill/>
          <a:ln w="5715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CB32127C-C29C-4CBD-B374-D63AD8481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872" y="4063999"/>
            <a:ext cx="228600" cy="10668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D"/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AD0BE180-DEEA-4065-B398-2C85756B9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272" y="2311399"/>
            <a:ext cx="2057400" cy="1981200"/>
          </a:xfrm>
          <a:prstGeom prst="ellipse">
            <a:avLst/>
          </a:prstGeom>
          <a:noFill/>
          <a:ln w="5715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D3490DF-52E9-4A25-B6DD-CA57272C1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872" y="2311399"/>
            <a:ext cx="2057400" cy="1981200"/>
          </a:xfrm>
          <a:prstGeom prst="ellipse">
            <a:avLst/>
          </a:prstGeom>
          <a:noFill/>
          <a:ln w="5715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44BB3CC0-EFB4-44B9-B3DA-4A4A72291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2072" y="4140199"/>
            <a:ext cx="762000" cy="9906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D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06D91AB3-A265-4ADE-ADBA-D5352769AE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5072" y="4216399"/>
            <a:ext cx="533400" cy="9144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D"/>
          </a:p>
        </p:txBody>
      </p:sp>
      <p:sp>
        <p:nvSpPr>
          <p:cNvPr id="19" name="Slide Number Placeholder 13">
            <a:extLst>
              <a:ext uri="{FF2B5EF4-FFF2-40B4-BE49-F238E27FC236}">
                <a16:creationId xmlns:a16="http://schemas.microsoft.com/office/drawing/2014/main" id="{AF5057A2-0B96-4FA2-BB4F-B6FD9489534F}"/>
              </a:ext>
            </a:extLst>
          </p:cNvPr>
          <p:cNvSpPr txBox="1">
            <a:spLocks/>
          </p:cNvSpPr>
          <p:nvPr/>
        </p:nvSpPr>
        <p:spPr>
          <a:xfrm>
            <a:off x="83672" y="-203201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altLang="en-US" dirty="0">
              <a:solidFill>
                <a:srgbClr val="9B9A98"/>
              </a:solidFill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A3B3F76F-3D02-49E5-A402-3929B590ACF1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Subtitle 4">
            <a:extLst>
              <a:ext uri="{FF2B5EF4-FFF2-40B4-BE49-F238E27FC236}">
                <a16:creationId xmlns:a16="http://schemas.microsoft.com/office/drawing/2014/main" id="{53D1A3FF-1BFD-4E0F-916E-DA749C778840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63566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0D1FE49-0984-4015-B5BF-1D0BDADFDE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66240" y="2047163"/>
            <a:ext cx="8229600" cy="46069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2400" dirty="0">
                <a:latin typeface="Signika" panose="02010003020600000004"/>
              </a:rPr>
              <a:t>3. </a:t>
            </a:r>
            <a:r>
              <a:rPr lang="en-US" altLang="en-US" sz="2400" dirty="0" err="1">
                <a:latin typeface="Signika" panose="02010003020600000004"/>
              </a:rPr>
              <a:t>Antarmuka</a:t>
            </a:r>
            <a:r>
              <a:rPr lang="en-US" altLang="en-US" sz="2400" dirty="0">
                <a:latin typeface="Signika" panose="02010003020600000004"/>
              </a:rPr>
              <a:t> full screen :</a:t>
            </a: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Berbentuk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pengisian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borang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Membolehkan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beberapa</a:t>
            </a:r>
            <a:r>
              <a:rPr lang="en-US" altLang="en-US" sz="2400" dirty="0">
                <a:latin typeface="Signika" panose="02010003020600000004"/>
              </a:rPr>
              <a:t> data </a:t>
            </a:r>
            <a:r>
              <a:rPr lang="en-US" altLang="en-US" sz="2400" dirty="0" err="1">
                <a:latin typeface="Signika" panose="02010003020600000004"/>
              </a:rPr>
              <a:t>dimasukkan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/>
            <a:r>
              <a:rPr lang="en-US" altLang="en-US" sz="2400" dirty="0" err="1">
                <a:latin typeface="Signika" panose="02010003020600000004"/>
              </a:rPr>
              <a:t>Sistem</a:t>
            </a:r>
            <a:r>
              <a:rPr lang="en-US" altLang="en-US" sz="2400" dirty="0">
                <a:latin typeface="Signika" panose="02010003020600000004"/>
              </a:rPr>
              <a:t> menu </a:t>
            </a:r>
            <a:r>
              <a:rPr lang="en-US" altLang="en-US" sz="2400" dirty="0" err="1">
                <a:latin typeface="Signika" panose="02010003020600000004"/>
              </a:rPr>
              <a:t>berbentuk</a:t>
            </a:r>
            <a:r>
              <a:rPr lang="en-US" altLang="en-US" sz="2400" dirty="0">
                <a:latin typeface="Signika" panose="02010003020600000004"/>
              </a:rPr>
              <a:t> user interface full screen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C4BDDAA-EE75-49BB-B967-5A718198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915194"/>
            <a:ext cx="8229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2800" b="1" dirty="0">
                <a:latin typeface="Signika" panose="02010003020600000004"/>
              </a:rPr>
              <a:t>Lima </a:t>
            </a:r>
            <a:r>
              <a:rPr lang="en-US" altLang="en-US" sz="2800" b="1" dirty="0" err="1">
                <a:latin typeface="Signika" panose="02010003020600000004"/>
              </a:rPr>
              <a:t>Generasi</a:t>
            </a:r>
            <a:r>
              <a:rPr lang="en-US" altLang="en-US" sz="2800" b="1" dirty="0">
                <a:latin typeface="Signika" panose="02010003020600000004"/>
              </a:rPr>
              <a:t> </a:t>
            </a:r>
            <a:r>
              <a:rPr lang="en-US" altLang="en-US" sz="2800" b="1" dirty="0" err="1">
                <a:latin typeface="Signika" panose="02010003020600000004"/>
              </a:rPr>
              <a:t>Perkembangan</a:t>
            </a:r>
            <a:r>
              <a:rPr lang="en-US" altLang="en-US" sz="2800" b="1" dirty="0">
                <a:latin typeface="Signika" panose="02010003020600000004"/>
              </a:rPr>
              <a:t> User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460C9-20B6-4152-BF37-1EBF5519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C5C3E86-DC37-4A04-9685-6D0467C3A50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B8D5900-B0AF-4CA2-BCD6-A1A674528FE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780809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3C36821-5707-46D3-A541-15EC9E984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3681" y="790950"/>
            <a:ext cx="9744637" cy="809251"/>
          </a:xfrm>
        </p:spPr>
        <p:txBody>
          <a:bodyPr/>
          <a:lstStyle/>
          <a:p>
            <a:pPr eaLnBrk="1" hangingPunct="1"/>
            <a:r>
              <a:rPr lang="en-GB" altLang="en-US" dirty="0" err="1"/>
              <a:t>Ergonomi</a:t>
            </a:r>
            <a:endParaRPr lang="en-US" altLang="en-U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1211CFF-7DC5-49AA-8A83-9B2EE5ABC3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420624" indent="-384048" algn="just">
              <a:lnSpc>
                <a:spcPct val="90000"/>
              </a:lnSpc>
              <a:buFont typeface="Wingdings 2"/>
              <a:buChar char=""/>
              <a:defRPr/>
            </a:pPr>
            <a:r>
              <a:rPr lang="en-US" sz="2400" dirty="0" err="1">
                <a:latin typeface="Signika" panose="02010003020600000004"/>
              </a:rPr>
              <a:t>Studi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tentang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karakteristik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fisik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dari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interaksi</a:t>
            </a:r>
            <a:r>
              <a:rPr lang="id-ID" sz="2400" dirty="0">
                <a:latin typeface="Signika" panose="02010003020600000004"/>
              </a:rPr>
              <a:t> yang mengarah kepada faktor kenyamanan kerja.</a:t>
            </a:r>
            <a:endParaRPr lang="en-US" sz="2400" dirty="0">
              <a:latin typeface="Signika" panose="02010003020600000004"/>
            </a:endParaRPr>
          </a:p>
          <a:p>
            <a:pPr marL="420624" indent="-384048" algn="just">
              <a:lnSpc>
                <a:spcPct val="90000"/>
              </a:lnSpc>
              <a:buFont typeface="Wingdings 2"/>
              <a:buChar char=""/>
              <a:defRPr/>
            </a:pPr>
            <a:endParaRPr lang="en-US" sz="2400" dirty="0">
              <a:latin typeface="Signika" panose="02010003020600000004"/>
            </a:endParaRPr>
          </a:p>
          <a:p>
            <a:pPr marL="420624" indent="-384048" algn="just">
              <a:lnSpc>
                <a:spcPct val="90000"/>
              </a:lnSpc>
              <a:buFont typeface="Wingdings 2"/>
              <a:buChar char=""/>
              <a:defRPr/>
            </a:pPr>
            <a:r>
              <a:rPr lang="id-ID" sz="2400" dirty="0">
                <a:latin typeface="Signika" panose="02010003020600000004"/>
              </a:rPr>
              <a:t>Memahami seluruh kondisi manusia, baik dari segi anatomi, fisiologi, psikologi, engineering, manajemen, dan desain/perancangan.</a:t>
            </a:r>
          </a:p>
          <a:p>
            <a:pPr marL="420624" indent="-384048" algn="just">
              <a:lnSpc>
                <a:spcPct val="90000"/>
              </a:lnSpc>
              <a:buFont typeface="Wingdings 2"/>
              <a:buChar char=""/>
              <a:defRPr/>
            </a:pPr>
            <a:endParaRPr lang="en-US" sz="2400" dirty="0">
              <a:latin typeface="Signika" panose="02010003020600000004"/>
            </a:endParaRPr>
          </a:p>
          <a:p>
            <a:pPr marL="420624" indent="-384048" algn="just">
              <a:lnSpc>
                <a:spcPct val="90000"/>
              </a:lnSpc>
              <a:buFont typeface="Wingdings 2"/>
              <a:buChar char=""/>
              <a:defRPr/>
            </a:pPr>
            <a:r>
              <a:rPr lang="en-US" sz="2400" dirty="0" err="1">
                <a:latin typeface="Signika" panose="02010003020600000004"/>
              </a:rPr>
              <a:t>Ergonomi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baik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menentukan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standar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dan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pedoman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untuk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membatasi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cara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kita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mendesain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aspek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tertentu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dari</a:t>
            </a:r>
            <a:r>
              <a:rPr lang="en-US" sz="2400" dirty="0">
                <a:latin typeface="Signika" panose="02010003020600000004"/>
              </a:rPr>
              <a:t> </a:t>
            </a:r>
            <a:r>
              <a:rPr lang="en-US" sz="2400" dirty="0" err="1">
                <a:latin typeface="Signika" panose="02010003020600000004"/>
              </a:rPr>
              <a:t>sistem</a:t>
            </a:r>
            <a:r>
              <a:rPr lang="en-US" sz="2400" dirty="0">
                <a:latin typeface="Signika" panose="02010003020600000004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E7536-A58A-478E-A589-A633DCA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7DBB5D6-209B-4FAB-A379-3F1AC0312322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9906748-729B-460C-A6F5-3F369A94328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BBDEC67-F6F8-44A6-83A3-E7076E19B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080" y="697706"/>
            <a:ext cx="7467600" cy="741364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Contoh-contoh</a:t>
            </a:r>
            <a:r>
              <a:rPr lang="en-US" altLang="en-US" dirty="0"/>
              <a:t> </a:t>
            </a:r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7F72B0F-4D10-4B69-BA49-04CD539A7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433513"/>
            <a:ext cx="8229600" cy="498792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pengaturan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kontrol</a:t>
            </a:r>
            <a:r>
              <a:rPr lang="en-US" altLang="en-US" sz="2400" dirty="0">
                <a:latin typeface="Signika" panose="02010003020600000004"/>
              </a:rPr>
              <a:t> dan </a:t>
            </a:r>
            <a:r>
              <a:rPr lang="en-US" altLang="en-US" sz="2400" dirty="0" err="1">
                <a:latin typeface="Signika" panose="02010003020600000004"/>
              </a:rPr>
              <a:t>tampilan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contoh</a:t>
            </a:r>
            <a:r>
              <a:rPr lang="en-US" altLang="en-US" sz="2400" dirty="0">
                <a:latin typeface="Signika" panose="02010003020600000004"/>
              </a:rPr>
              <a:t> : </a:t>
            </a:r>
            <a:r>
              <a:rPr lang="en-US" altLang="en-US" sz="2400" dirty="0" err="1">
                <a:latin typeface="Signika" panose="02010003020600000004"/>
              </a:rPr>
              <a:t>kontrol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dikelompokkan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berdasarkan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fungsi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atau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frekuensi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penggunaan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atau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secara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berurutan</a:t>
            </a:r>
            <a:endParaRPr lang="en-US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lingkungan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sekitar</a:t>
            </a:r>
            <a:r>
              <a:rPr lang="en-US" altLang="en-US" sz="2400" dirty="0">
                <a:latin typeface="Signika" panose="02010003020600000004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Contoh</a:t>
            </a:r>
            <a:r>
              <a:rPr lang="en-US" altLang="en-US" sz="2400" dirty="0">
                <a:latin typeface="Signika" panose="02010003020600000004"/>
              </a:rPr>
              <a:t> : </a:t>
            </a:r>
            <a:r>
              <a:rPr lang="en-US" altLang="en-US" sz="2400" dirty="0" err="1">
                <a:latin typeface="Signika" panose="02010003020600000004"/>
              </a:rPr>
              <a:t>pengaturan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tempat</a:t>
            </a:r>
            <a:r>
              <a:rPr lang="en-US" altLang="en-US" sz="2400" dirty="0">
                <a:latin typeface="Signika" panose="02010003020600000004"/>
              </a:rPr>
              <a:t> duduk </a:t>
            </a:r>
            <a:r>
              <a:rPr lang="en-US" altLang="en-US" sz="2400" dirty="0" err="1">
                <a:latin typeface="Signika" panose="02010003020600000004"/>
              </a:rPr>
              <a:t>beradaptasi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untuk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mengatasi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semua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ukuran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pengguna</a:t>
            </a:r>
            <a:r>
              <a:rPr lang="en-US" altLang="en-US" sz="2400" dirty="0">
                <a:latin typeface="Signika" panose="02010003020600000004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masalah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kesehatan</a:t>
            </a:r>
            <a:endParaRPr lang="en-US" altLang="en-US" sz="2400" dirty="0">
              <a:latin typeface="Signika" panose="02010003020600000004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Contoh</a:t>
            </a:r>
            <a:r>
              <a:rPr lang="en-US" altLang="en-US" sz="2400" dirty="0">
                <a:latin typeface="Signika" panose="02010003020600000004"/>
              </a:rPr>
              <a:t> : </a:t>
            </a:r>
            <a:r>
              <a:rPr lang="en-US" altLang="en-US" sz="2400" dirty="0" err="1">
                <a:latin typeface="Signika" panose="02010003020600000004"/>
              </a:rPr>
              <a:t>posisi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fisik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kondisi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lingkungan</a:t>
            </a:r>
            <a:r>
              <a:rPr lang="en-US" altLang="en-US" sz="2400" dirty="0">
                <a:latin typeface="Signika" panose="02010003020600000004"/>
              </a:rPr>
              <a:t> (</a:t>
            </a:r>
            <a:r>
              <a:rPr lang="en-US" altLang="en-US" sz="2400" dirty="0" err="1">
                <a:latin typeface="Signika" panose="02010003020600000004"/>
              </a:rPr>
              <a:t>suhu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kelembaban</a:t>
            </a:r>
            <a:r>
              <a:rPr lang="en-US" altLang="en-US" sz="2400" dirty="0">
                <a:latin typeface="Signika" panose="02010003020600000004"/>
              </a:rPr>
              <a:t>), </a:t>
            </a:r>
            <a:r>
              <a:rPr lang="en-US" altLang="en-US" sz="2400" dirty="0" err="1">
                <a:latin typeface="Signika" panose="02010003020600000004"/>
              </a:rPr>
              <a:t>pencahayaan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kebisingan</a:t>
            </a:r>
            <a:endParaRPr lang="en-US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Signika" panose="02010003020600000004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penggunaan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warna</a:t>
            </a:r>
            <a:r>
              <a:rPr lang="en-US" altLang="en-US" sz="2400" dirty="0">
                <a:latin typeface="Signika" panose="02010003020600000004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latin typeface="Signika" panose="02010003020600000004"/>
              </a:rPr>
              <a:t>Contoh</a:t>
            </a:r>
            <a:r>
              <a:rPr lang="en-US" altLang="en-US" sz="2400" dirty="0">
                <a:latin typeface="Signika" panose="02010003020600000004"/>
              </a:rPr>
              <a:t> : </a:t>
            </a:r>
            <a:r>
              <a:rPr lang="en-US" altLang="en-US" sz="2400" dirty="0" err="1">
                <a:latin typeface="Signika" panose="02010003020600000004"/>
              </a:rPr>
              <a:t>penggunaan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merah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untuk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peringatan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hijau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untuk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oke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kesadaran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kebutaan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warna</a:t>
            </a:r>
            <a:r>
              <a:rPr lang="en-US" altLang="en-US" sz="2400" dirty="0">
                <a:latin typeface="Signika" panose="02010003020600000004"/>
              </a:rPr>
              <a:t>, </a:t>
            </a:r>
            <a:r>
              <a:rPr lang="en-US" altLang="en-US" sz="2400" dirty="0" err="1">
                <a:latin typeface="Signika" panose="02010003020600000004"/>
              </a:rPr>
              <a:t>dll</a:t>
            </a:r>
            <a:r>
              <a:rPr lang="en-US" altLang="en-US" sz="2400" dirty="0">
                <a:latin typeface="Signika" panose="02010003020600000004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FECD7-D02F-4A03-BE9A-695C2F0A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B779672F-023B-4476-9147-0EBA61759CAA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30F4971-CCD2-4BD7-9EA3-1459E9AFEAF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5926C0-5944-439F-8379-D3A8C6DDF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4408" y="767101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EC3A7E2-B9B1-405D-84C8-D3A2CA904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11448" y="2055029"/>
            <a:ext cx="9744637" cy="2976563"/>
          </a:xfrm>
        </p:spPr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25604" name="Picture 5" descr="ergonomics">
            <a:extLst>
              <a:ext uri="{FF2B5EF4-FFF2-40B4-BE49-F238E27FC236}">
                <a16:creationId xmlns:a16="http://schemas.microsoft.com/office/drawing/2014/main" id="{0BEFC9B4-256A-4E9B-9D4D-A5067ABE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12" y="1576352"/>
            <a:ext cx="8295375" cy="484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D9570-3589-4590-952F-8105A42E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C0689A7-67BE-49AB-B9FD-87A1E0C1C23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D327F9E-44B0-4553-914B-D870C7CA749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2D165B9-AB02-4A76-ADA6-278CCCA9B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5688" y="794313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786E913-5FF3-4FBE-8DBA-1785231C5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26628" name="Picture 5" descr="ergonomics">
            <a:extLst>
              <a:ext uri="{FF2B5EF4-FFF2-40B4-BE49-F238E27FC236}">
                <a16:creationId xmlns:a16="http://schemas.microsoft.com/office/drawing/2014/main" id="{F3A0540C-0197-4904-9DEC-744A7C10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72" y="1727200"/>
            <a:ext cx="8206817" cy="483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9696C-EEE2-4C63-A60B-03175C57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DD0E061F-0ACB-45BC-8D13-92F6B92F7F0F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4F0A9FCA-89E0-4C87-AE6E-967AA948286E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678D38D-727D-4256-A42F-F2EAAAE54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568" y="925718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541BFC0-B942-4984-B907-E9A7904D5A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27652" name="Picture 7" descr="WorkstationGraphic">
            <a:extLst>
              <a:ext uri="{FF2B5EF4-FFF2-40B4-BE49-F238E27FC236}">
                <a16:creationId xmlns:a16="http://schemas.microsoft.com/office/drawing/2014/main" id="{83D14B30-C4F5-4C86-ABD2-D04ED80D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0" y="1944192"/>
            <a:ext cx="7145020" cy="474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442C3-B8B9-488A-8B50-851D2A81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C0B8B9E3-183E-414A-8F42-6A2B23B99493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986A1B3-2F7A-4202-81AD-904097C76952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1D68CC8-563E-414F-A9D4-581A580E6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2008" y="813958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18EEE1E-0E19-4EF7-915D-7B810FAFF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28676" name="Picture 5" descr="keyboard_tray_ergonomics">
            <a:extLst>
              <a:ext uri="{FF2B5EF4-FFF2-40B4-BE49-F238E27FC236}">
                <a16:creationId xmlns:a16="http://schemas.microsoft.com/office/drawing/2014/main" id="{BC65F10E-1532-4F3D-B1A2-152D879E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60" y="1785688"/>
            <a:ext cx="7914640" cy="49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EB4D-2DAD-43F3-904E-B6E8EBE5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2653C83-089C-4390-AE5B-DDFE54044BD8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B7B7AA9-97B5-4ACA-9DEE-4A72157584EC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6E84598-023F-4A14-BD5B-ABE1E09B5F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1840" y="1037478"/>
            <a:ext cx="10534725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D115674-83C1-4E9D-9D85-4445670BD8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29700" name="Picture 5" descr="e8f8e_Ergonomic-Office-Personal-Workspace">
            <a:extLst>
              <a:ext uri="{FF2B5EF4-FFF2-40B4-BE49-F238E27FC236}">
                <a16:creationId xmlns:a16="http://schemas.microsoft.com/office/drawing/2014/main" id="{2C69D8FA-C0D1-4A03-A009-BE48D8B1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60" y="1547924"/>
            <a:ext cx="7698740" cy="487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6E3C-0B5C-4283-85F6-9D22195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592489C-AC8C-49B8-B2C7-EFA0D2411487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B7F92DF-134B-474A-9B81-6EF69BC2149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7744E2C-0DFD-4C42-BA43-6E1D306AB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363" y="870136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077B1CA-15B0-473F-8AE9-F4CBFA4FEA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0724" name="Picture 5" descr="maltron-3D-ergonomics-keyboard">
            <a:extLst>
              <a:ext uri="{FF2B5EF4-FFF2-40B4-BE49-F238E27FC236}">
                <a16:creationId xmlns:a16="http://schemas.microsoft.com/office/drawing/2014/main" id="{4C7B4588-33C9-462B-B751-9B4BF364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911858"/>
            <a:ext cx="8260080" cy="433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6FA4F-ED91-4C62-9F15-784DD3E5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87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F8877DAE-D2F9-4B27-A60D-BD3B328D9AE0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63DB437-D5B6-4300-BBAB-D1AEF0824ED9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0996BF6-B513-4723-9BBD-8E30563A0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3928" y="864631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39E2A9F-5FAF-44E8-BF71-4DD7CFEF3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1748" name="Picture 5" descr="ergonomics1">
            <a:extLst>
              <a:ext uri="{FF2B5EF4-FFF2-40B4-BE49-F238E27FC236}">
                <a16:creationId xmlns:a16="http://schemas.microsoft.com/office/drawing/2014/main" id="{13F86A71-50AF-4CF1-B020-72E332B9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381" y="1792881"/>
            <a:ext cx="7351238" cy="462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F651-B2DF-48DA-8798-BA571170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88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F59836E-C023-4589-B352-02E77AE5BFBB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47C2312-A88F-46E6-9A51-C13CDB141F43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4044A91-6CC7-4164-98DC-62F46CAAD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288" y="829612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8684C48-2781-451A-8B3E-6FE5ECB763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2772" name="Picture 5" descr="ergonomics3">
            <a:extLst>
              <a:ext uri="{FF2B5EF4-FFF2-40B4-BE49-F238E27FC236}">
                <a16:creationId xmlns:a16="http://schemas.microsoft.com/office/drawing/2014/main" id="{D82D9694-E5C8-4DFC-BE12-EF72D4F3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1953602"/>
            <a:ext cx="7293086" cy="4467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A01C-CDCF-4315-B47C-FBC3EA8F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89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D74D6BE-3D22-431D-92F6-057A5C0D692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69DBBCA-076D-455E-ACE5-78DDBAB879A2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28ECFAA-C3EB-42BB-B0F9-817CC9DF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2328" y="805003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Antarmuka</a:t>
            </a:r>
            <a:r>
              <a:rPr lang="en-US" altLang="en-US" dirty="0"/>
              <a:t> Full Screen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85116AA2-CE12-4100-96D2-B5E279F07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54276" name="Picture 5" descr="bigscreen_mostpopular430">
            <a:extLst>
              <a:ext uri="{FF2B5EF4-FFF2-40B4-BE49-F238E27FC236}">
                <a16:creationId xmlns:a16="http://schemas.microsoft.com/office/drawing/2014/main" id="{EC8AF11E-9E0F-49FC-9C98-318C3662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20" y="1708102"/>
            <a:ext cx="7447280" cy="48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1262-706F-4B6F-9907-D7FA1B65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CBE7D28-D60F-4ABC-9556-2F48998410E4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17D39C0-52A2-4115-8219-381FA818F415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40222543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E3EF8B5-352A-494B-8435-4295C551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1528" y="902355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2CED979-5E30-4D05-A4A2-77A6A4BA7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3796" name="Picture 5" descr="laptop">
            <a:extLst>
              <a:ext uri="{FF2B5EF4-FFF2-40B4-BE49-F238E27FC236}">
                <a16:creationId xmlns:a16="http://schemas.microsoft.com/office/drawing/2014/main" id="{E7C92B94-AEA8-4093-B41D-840953B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40" y="1846729"/>
            <a:ext cx="6779260" cy="415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D011C-A9D4-4C6B-9B88-EE9F225F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90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3073E6E-9623-45CE-A86D-DB2AE99B3085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C01D33E-39CF-43B4-B28A-ACE67F7BC9B0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292012B-7CB6-481D-AAA0-CBC2CFCA6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680" y="533401"/>
            <a:ext cx="7467600" cy="114300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Antarmuka</a:t>
            </a:r>
            <a:r>
              <a:rPr lang="en-US" altLang="en-US" dirty="0"/>
              <a:t> </a:t>
            </a:r>
            <a:r>
              <a:rPr lang="en-US" altLang="en-US" dirty="0" err="1"/>
              <a:t>Industri</a:t>
            </a:r>
            <a:endParaRPr lang="en-GB" altLang="en-US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6AFA9FD-99C8-4F34-BACA-9B068DFDF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7680" y="1554481"/>
            <a:ext cx="8453120" cy="4576446"/>
          </a:xfrm>
        </p:spPr>
        <p:txBody>
          <a:bodyPr/>
          <a:lstStyle/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GB" altLang="en-US" sz="3400" dirty="0"/>
              <a:t>Office interface vs. industrial interface?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endParaRPr lang="en-GB" altLang="en-US" sz="1900" dirty="0"/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US" altLang="en-US" sz="3400" dirty="0" err="1"/>
              <a:t>Konteks</a:t>
            </a:r>
            <a:r>
              <a:rPr lang="en-US" altLang="en-US" sz="3400" dirty="0"/>
              <a:t> </a:t>
            </a:r>
            <a:r>
              <a:rPr lang="en-US" altLang="en-US" sz="3400" dirty="0" err="1"/>
              <a:t>masalah</a:t>
            </a:r>
            <a:r>
              <a:rPr lang="en-US" altLang="en-US" sz="3400" dirty="0"/>
              <a:t> </a:t>
            </a:r>
            <a:r>
              <a:rPr lang="en-GB" altLang="en-US" sz="3400" dirty="0"/>
              <a:t>!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endParaRPr lang="en-GB" altLang="en-US" sz="1700" dirty="0"/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GB" altLang="en-US" dirty="0"/>
              <a:t>		office	 industrial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GB" altLang="en-US" dirty="0"/>
              <a:t> 	type of data	textual	numeric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GB" altLang="en-US" dirty="0"/>
              <a:t>  	rate of change	slow	fast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r>
              <a:rPr lang="en-GB" altLang="en-US" dirty="0"/>
              <a:t>  	environment	clean	dirty</a:t>
            </a:r>
            <a:r>
              <a:rPr lang="en-GB" altLang="en-US" sz="3400" dirty="0"/>
              <a:t>	</a:t>
            </a:r>
          </a:p>
          <a:p>
            <a:pPr marL="200025" indent="-200025">
              <a:buClr>
                <a:schemeClr val="tx1"/>
              </a:buClr>
              <a:buFontTx/>
              <a:buChar char=" "/>
              <a:tabLst>
                <a:tab pos="758825" algn="l"/>
                <a:tab pos="4006850" algn="ctr"/>
                <a:tab pos="5905500" algn="ctr"/>
              </a:tabLst>
            </a:pPr>
            <a:endParaRPr lang="en-GB" altLang="en-US" sz="3400" dirty="0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83FE54D7-F017-4750-8C8F-DAF2A9CE1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429000"/>
            <a:ext cx="6172200" cy="0"/>
          </a:xfrm>
          <a:prstGeom prst="line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59F11154-7C5F-4D4C-A24C-03364135E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962400"/>
            <a:ext cx="6172200" cy="0"/>
          </a:xfrm>
          <a:prstGeom prst="line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72C60B95-F884-459B-9861-37D4DD0C3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5715000"/>
            <a:ext cx="6172200" cy="0"/>
          </a:xfrm>
          <a:prstGeom prst="line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B93AAE-C2BB-4A3D-B99E-828D14D8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91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8576B159-74DE-4E87-9194-2D2473E890DF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73EF6EE3-DFC9-45D6-A5B8-5EE59796C7E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981DB13-4D1C-4F27-AD7D-8870278B3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Antarmuka Kaca </a:t>
            </a:r>
            <a:r>
              <a:rPr lang="en-GB" altLang="en-US"/>
              <a:t>?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AAD7B82-9D06-436D-8846-AE34E68EF8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600201"/>
            <a:ext cx="48768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/>
              <a:t>industri antarmuka:</a:t>
            </a:r>
          </a:p>
          <a:p>
            <a:pPr marL="819150" lvl="1" indent="-285750">
              <a:lnSpc>
                <a:spcPct val="80000"/>
              </a:lnSpc>
            </a:pPr>
            <a:r>
              <a:rPr lang="en-US" altLang="en-US" sz="2400"/>
              <a:t>tradisional …. cepat dan tombol-tombol</a:t>
            </a:r>
          </a:p>
          <a:p>
            <a:pPr marL="819150" lvl="1" indent="-285750">
              <a:lnSpc>
                <a:spcPct val="80000"/>
              </a:lnSpc>
            </a:pPr>
            <a:r>
              <a:rPr lang="en-US" altLang="en-US" sz="2400"/>
              <a:t>sekarang …. layar dan keypad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/>
              <a:t>antarmuka barometer</a:t>
            </a:r>
          </a:p>
          <a:p>
            <a:pPr marL="819150" lvl="1" indent="-285750">
              <a:lnSpc>
                <a:spcPct val="80000"/>
              </a:lnSpc>
            </a:pPr>
            <a:r>
              <a:rPr lang="en-US" altLang="en-US" sz="2400"/>
              <a:t>lebih murah, lebih fleksibel, beberapa representasi, nilai-nilai yang tepat</a:t>
            </a:r>
          </a:p>
          <a:p>
            <a:pPr marL="819150" lvl="1" indent="-285750">
              <a:lnSpc>
                <a:spcPct val="80000"/>
              </a:lnSpc>
            </a:pPr>
            <a:r>
              <a:rPr lang="en-US" altLang="en-US" sz="2400"/>
              <a:t>tidak secara fisik berada, kehilangan konteks, kompleks antarmuka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/>
              <a:t>perlu keduanya..</a:t>
            </a:r>
            <a:endParaRPr lang="en-GB" altLang="en-US" sz="2500"/>
          </a:p>
        </p:txBody>
      </p:sp>
      <p:grpSp>
        <p:nvGrpSpPr>
          <p:cNvPr id="35844" name="Group 4">
            <a:extLst>
              <a:ext uri="{FF2B5EF4-FFF2-40B4-BE49-F238E27FC236}">
                <a16:creationId xmlns:a16="http://schemas.microsoft.com/office/drawing/2014/main" id="{777AA5A0-A8B4-4443-A3F4-875631397DC0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295400"/>
            <a:ext cx="3200400" cy="1981200"/>
            <a:chOff x="3456" y="2256"/>
            <a:chExt cx="2016" cy="1248"/>
          </a:xfrm>
        </p:grpSpPr>
        <p:sp>
          <p:nvSpPr>
            <p:cNvPr id="35850" name="AutoShape 5">
              <a:extLst>
                <a:ext uri="{FF2B5EF4-FFF2-40B4-BE49-F238E27FC236}">
                  <a16:creationId xmlns:a16="http://schemas.microsoft.com/office/drawing/2014/main" id="{E792FF44-E36B-4988-9CB7-B406BB5D1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56"/>
              <a:ext cx="2016" cy="1248"/>
            </a:xfrm>
            <a:prstGeom prst="roundRect">
              <a:avLst>
                <a:gd name="adj" fmla="val 1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5851" name="Rectangle 6">
              <a:extLst>
                <a:ext uri="{FF2B5EF4-FFF2-40B4-BE49-F238E27FC236}">
                  <a16:creationId xmlns:a16="http://schemas.microsoft.com/office/drawing/2014/main" id="{82ECCB69-158A-4120-8056-9570E3427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52"/>
              <a:ext cx="960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464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 b="1"/>
                <a:t>Vessel B Temp</a:t>
              </a:r>
            </a:p>
          </p:txBody>
        </p:sp>
        <p:sp>
          <p:nvSpPr>
            <p:cNvPr id="35852" name="Rectangle 7">
              <a:extLst>
                <a:ext uri="{FF2B5EF4-FFF2-40B4-BE49-F238E27FC236}">
                  <a16:creationId xmlns:a16="http://schemas.microsoft.com/office/drawing/2014/main" id="{1540224E-C97D-4670-A461-B462BECB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592"/>
              <a:ext cx="1728" cy="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464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5853" name="Rectangle 8">
              <a:extLst>
                <a:ext uri="{FF2B5EF4-FFF2-40B4-BE49-F238E27FC236}">
                  <a16:creationId xmlns:a16="http://schemas.microsoft.com/office/drawing/2014/main" id="{2158B475-D85E-4572-98B5-7FF416E1D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880"/>
              <a:ext cx="1440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5854" name="Line 9">
              <a:extLst>
                <a:ext uri="{FF2B5EF4-FFF2-40B4-BE49-F238E27FC236}">
                  <a16:creationId xmlns:a16="http://schemas.microsoft.com/office/drawing/2014/main" id="{6DDCB4B9-F1A4-4468-965C-AACB4462B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7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35855" name="Line 10">
              <a:extLst>
                <a:ext uri="{FF2B5EF4-FFF2-40B4-BE49-F238E27FC236}">
                  <a16:creationId xmlns:a16="http://schemas.microsoft.com/office/drawing/2014/main" id="{2692B6B5-BEAF-4198-90F3-AAD2C5BB3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7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35856" name="Line 11">
              <a:extLst>
                <a:ext uri="{FF2B5EF4-FFF2-40B4-BE49-F238E27FC236}">
                  <a16:creationId xmlns:a16="http://schemas.microsoft.com/office/drawing/2014/main" id="{CBCDE08A-94F9-4914-A3E6-B715128A7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7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35857" name="Text Box 12">
              <a:extLst>
                <a:ext uri="{FF2B5EF4-FFF2-40B4-BE49-F238E27FC236}">
                  <a16:creationId xmlns:a16="http://schemas.microsoft.com/office/drawing/2014/main" id="{1DE45568-FC43-40DF-BBE6-409348E55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" y="2645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0</a:t>
              </a:r>
            </a:p>
          </p:txBody>
        </p:sp>
        <p:sp>
          <p:nvSpPr>
            <p:cNvPr id="35858" name="Text Box 13">
              <a:extLst>
                <a:ext uri="{FF2B5EF4-FFF2-40B4-BE49-F238E27FC236}">
                  <a16:creationId xmlns:a16="http://schemas.microsoft.com/office/drawing/2014/main" id="{BCD6B304-93FD-4CD1-B788-93DB5CE60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" y="2640"/>
              <a:ext cx="30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100</a:t>
              </a:r>
            </a:p>
          </p:txBody>
        </p:sp>
        <p:sp>
          <p:nvSpPr>
            <p:cNvPr id="35859" name="Text Box 14">
              <a:extLst>
                <a:ext uri="{FF2B5EF4-FFF2-40B4-BE49-F238E27FC236}">
                  <a16:creationId xmlns:a16="http://schemas.microsoft.com/office/drawing/2014/main" id="{5796CC5B-3D05-4CD7-83C6-3E83688BD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6" y="2640"/>
              <a:ext cx="30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200</a:t>
              </a:r>
            </a:p>
          </p:txBody>
        </p:sp>
        <p:sp>
          <p:nvSpPr>
            <p:cNvPr id="35860" name="Rectangle 15">
              <a:extLst>
                <a:ext uri="{FF2B5EF4-FFF2-40B4-BE49-F238E27FC236}">
                  <a16:creationId xmlns:a16="http://schemas.microsoft.com/office/drawing/2014/main" id="{2EEEAC94-BD19-4C53-A665-42A8DF886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3120"/>
              <a:ext cx="52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600" b="1"/>
                <a:t>113</a:t>
              </a:r>
            </a:p>
          </p:txBody>
        </p:sp>
        <p:sp>
          <p:nvSpPr>
            <p:cNvPr id="35861" name="Rectangle 16">
              <a:extLst>
                <a:ext uri="{FF2B5EF4-FFF2-40B4-BE49-F238E27FC236}">
                  <a16:creationId xmlns:a16="http://schemas.microsoft.com/office/drawing/2014/main" id="{19CE9D56-6778-4520-9A17-E9EA9337B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880"/>
              <a:ext cx="81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E80A7CED-2DAE-4508-9EE4-3FF69840FD04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2438400"/>
            <a:ext cx="2590800" cy="1690688"/>
            <a:chOff x="3366" y="2928"/>
            <a:chExt cx="2916" cy="1114"/>
          </a:xfrm>
        </p:grpSpPr>
        <p:sp>
          <p:nvSpPr>
            <p:cNvPr id="35847" name="Text Box 18">
              <a:extLst>
                <a:ext uri="{FF2B5EF4-FFF2-40B4-BE49-F238E27FC236}">
                  <a16:creationId xmlns:a16="http://schemas.microsoft.com/office/drawing/2014/main" id="{C5568FF4-8BC7-4D1C-A974-24FDC6E59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" y="3619"/>
              <a:ext cx="2916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representasi berbagai informasi yang sama </a:t>
              </a:r>
              <a:endParaRPr lang="en-GB" altLang="en-US"/>
            </a:p>
          </p:txBody>
        </p:sp>
        <p:sp>
          <p:nvSpPr>
            <p:cNvPr id="35848" name="Line 19">
              <a:extLst>
                <a:ext uri="{FF2B5EF4-FFF2-40B4-BE49-F238E27FC236}">
                  <a16:creationId xmlns:a16="http://schemas.microsoft.com/office/drawing/2014/main" id="{EC394A00-7438-4F12-8B9F-B311113D5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0" y="2928"/>
              <a:ext cx="336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35849" name="Line 20">
              <a:extLst>
                <a:ext uri="{FF2B5EF4-FFF2-40B4-BE49-F238E27FC236}">
                  <a16:creationId xmlns:a16="http://schemas.microsoft.com/office/drawing/2014/main" id="{423D0DC7-03A6-4D39-98C0-604FCE8CC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08" y="3264"/>
              <a:ext cx="336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59D8A2-4536-4AAD-AAE3-5EA5DC6C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92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A7478F4B-2162-4483-99E8-F5C9C23BF3E5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FBA0A3B1-D4ED-4E78-9666-3A7368AE9B8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59D8A2-4536-4AAD-AAE3-5EA5DC6C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93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A7478F4B-2162-4483-99E8-F5C9C23BF3E5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FBA0A3B1-D4ED-4E78-9666-3A7368AE9B8B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0F4EEA-58DD-4E87-9BFF-7C33F30C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491C3DA7-9A42-46B9-B326-AF398210D0E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3600" y="1752601"/>
            <a:ext cx="4648200" cy="1425575"/>
          </a:xfrm>
        </p:spPr>
        <p:txBody>
          <a:bodyPr/>
          <a:lstStyle/>
          <a:p>
            <a:pPr eaLnBrk="1" hangingPunct="1"/>
            <a:r>
              <a:rPr lang="en-GB" altLang="en-US" sz="2200" dirty="0" err="1"/>
              <a:t>kantor</a:t>
            </a:r>
            <a:r>
              <a:rPr lang="en-GB" altLang="en-US" sz="2200" dirty="0"/>
              <a:t>– </a:t>
            </a:r>
            <a:r>
              <a:rPr lang="en-GB" altLang="en-US" sz="2200" dirty="0" err="1"/>
              <a:t>manipulasi</a:t>
            </a:r>
            <a:r>
              <a:rPr lang="en-GB" altLang="en-US" sz="2200" dirty="0"/>
              <a:t> </a:t>
            </a:r>
            <a:r>
              <a:rPr lang="en-GB" altLang="en-US" sz="2200" dirty="0" err="1"/>
              <a:t>langsung</a:t>
            </a:r>
            <a:endParaRPr lang="en-GB" altLang="en-US" sz="2200" dirty="0"/>
          </a:p>
          <a:p>
            <a:pPr lvl="1" eaLnBrk="1" hangingPunct="1"/>
            <a:r>
              <a:rPr lang="en-US" altLang="en-US" sz="2000" dirty="0" err="1"/>
              <a:t>pengguna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berinteraksi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dunia </a:t>
            </a:r>
            <a:r>
              <a:rPr lang="en-US" altLang="en-US" sz="2000" dirty="0" err="1"/>
              <a:t>buatan</a:t>
            </a:r>
            <a:r>
              <a:rPr lang="en-US" altLang="en-US" sz="2000" dirty="0"/>
              <a:t> </a:t>
            </a:r>
            <a:endParaRPr lang="en-GB" altLang="en-US" sz="2000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29801554-2699-4CE6-BFD9-D60819A67E7E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3200400"/>
            <a:ext cx="3886200" cy="304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200"/>
              <a:t>industri– manipulasi tidak langsung</a:t>
            </a:r>
          </a:p>
          <a:p>
            <a:pPr lvl="1"/>
            <a:r>
              <a:rPr lang="en-US" altLang="en-US" sz="2000"/>
              <a:t>pengguna berinteraksi dengan dunia nyata melalui antarmuka </a:t>
            </a:r>
            <a:endParaRPr lang="en-GB" altLang="en-US" sz="2000"/>
          </a:p>
          <a:p>
            <a:r>
              <a:rPr lang="en-GB" altLang="en-US" sz="2200"/>
              <a:t>issues ..</a:t>
            </a:r>
          </a:p>
          <a:p>
            <a:pPr lvl="1"/>
            <a:r>
              <a:rPr lang="en-GB" altLang="en-US" sz="2000"/>
              <a:t>feedback</a:t>
            </a:r>
          </a:p>
          <a:p>
            <a:pPr lvl="1"/>
            <a:r>
              <a:rPr lang="en-GB" altLang="en-US" sz="2000"/>
              <a:t>delays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00800A5-8CBA-4A84-BAC9-245225BF2CB2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981200"/>
            <a:ext cx="3581400" cy="838200"/>
            <a:chOff x="2544" y="1296"/>
            <a:chExt cx="2256" cy="528"/>
          </a:xfrm>
        </p:grpSpPr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FFF6DA78-EE72-40FB-9636-B95613396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96"/>
              <a:ext cx="864" cy="5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/>
                <a:t>system</a:t>
              </a:r>
            </a:p>
          </p:txBody>
        </p:sp>
        <p:sp>
          <p:nvSpPr>
            <p:cNvPr id="33" name="AutoShape 7">
              <a:extLst>
                <a:ext uri="{FF2B5EF4-FFF2-40B4-BE49-F238E27FC236}">
                  <a16:creationId xmlns:a16="http://schemas.microsoft.com/office/drawing/2014/main" id="{6CE5E505-47D1-418A-A1E5-FC38432D4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296"/>
              <a:ext cx="528" cy="528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BDA48777-891D-447C-B3BE-86794257B9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440"/>
              <a:ext cx="672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49288794-FD57-49E1-AA13-4C750C4C9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632"/>
              <a:ext cx="672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15DC4F13-503B-470B-867A-AF4F5785E300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733800"/>
            <a:ext cx="5181600" cy="1676400"/>
            <a:chOff x="1488" y="2256"/>
            <a:chExt cx="3264" cy="1056"/>
          </a:xfrm>
        </p:grpSpPr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E865CCD2-5D01-4F03-8C76-7CB99777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44"/>
              <a:ext cx="528" cy="528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EA176CDE-073A-4B4D-9441-21FFC20F9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256"/>
              <a:ext cx="576" cy="105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39" name="AutoShape 13">
              <a:extLst>
                <a:ext uri="{FF2B5EF4-FFF2-40B4-BE49-F238E27FC236}">
                  <a16:creationId xmlns:a16="http://schemas.microsoft.com/office/drawing/2014/main" id="{729990B8-A88E-49B8-B90E-C8BC0930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56"/>
              <a:ext cx="768" cy="1056"/>
            </a:xfrm>
            <a:prstGeom prst="roundRect">
              <a:avLst>
                <a:gd name="adj" fmla="val 10157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id="{88F0F5A1-B729-4302-9E81-2A540B511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265"/>
              <a:ext cx="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GB" altLang="en-US"/>
                <a:t>interface</a:t>
              </a:r>
            </a:p>
          </p:txBody>
        </p:sp>
        <p:grpSp>
          <p:nvGrpSpPr>
            <p:cNvPr id="41" name="Group 15">
              <a:extLst>
                <a:ext uri="{FF2B5EF4-FFF2-40B4-BE49-F238E27FC236}">
                  <a16:creationId xmlns:a16="http://schemas.microsoft.com/office/drawing/2014/main" id="{ED43360F-8444-45D6-8C2B-A9BCA0243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448"/>
              <a:ext cx="336" cy="480"/>
              <a:chOff x="2736" y="3408"/>
              <a:chExt cx="336" cy="480"/>
            </a:xfrm>
          </p:grpSpPr>
          <p:sp>
            <p:nvSpPr>
              <p:cNvPr id="57" name="Oval 16">
                <a:extLst>
                  <a:ext uri="{FF2B5EF4-FFF2-40B4-BE49-F238E27FC236}">
                    <a16:creationId xmlns:a16="http://schemas.microsoft.com/office/drawing/2014/main" id="{8B565762-A7A9-48DE-B56A-8CA21EA05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504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2624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58" name="Rectangle 17">
                <a:extLst>
                  <a:ext uri="{FF2B5EF4-FFF2-40B4-BE49-F238E27FC236}">
                    <a16:creationId xmlns:a16="http://schemas.microsoft.com/office/drawing/2014/main" id="{F50D079C-8D25-459F-907D-4C3655983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456"/>
                <a:ext cx="192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59" name="Line 18">
                <a:extLst>
                  <a:ext uri="{FF2B5EF4-FFF2-40B4-BE49-F238E27FC236}">
                    <a16:creationId xmlns:a16="http://schemas.microsoft.com/office/drawing/2014/main" id="{EC3A1FB9-3B5A-49FD-8B4C-6975429BF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408"/>
                <a:ext cx="0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</p:grpSp>
        <p:grpSp>
          <p:nvGrpSpPr>
            <p:cNvPr id="42" name="Group 19">
              <a:extLst>
                <a:ext uri="{FF2B5EF4-FFF2-40B4-BE49-F238E27FC236}">
                  <a16:creationId xmlns:a16="http://schemas.microsoft.com/office/drawing/2014/main" id="{34CD55D8-CCD2-4BD7-86E1-CB0DDE436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3" y="2448"/>
              <a:ext cx="691" cy="768"/>
              <a:chOff x="3773" y="2448"/>
              <a:chExt cx="691" cy="768"/>
            </a:xfrm>
          </p:grpSpPr>
          <p:sp>
            <p:nvSpPr>
              <p:cNvPr id="54" name="Oval 20">
                <a:extLst>
                  <a:ext uri="{FF2B5EF4-FFF2-40B4-BE49-F238E27FC236}">
                    <a16:creationId xmlns:a16="http://schemas.microsoft.com/office/drawing/2014/main" id="{885BC2C7-2059-4D7A-87E6-1FC1024445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2624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55" name="Rectangle 21">
                <a:extLst>
                  <a:ext uri="{FF2B5EF4-FFF2-40B4-BE49-F238E27FC236}">
                    <a16:creationId xmlns:a16="http://schemas.microsoft.com/office/drawing/2014/main" id="{16E7CDB2-E3FF-46D0-A5EE-1861968FCF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73" y="2495"/>
                <a:ext cx="404" cy="67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  <p:sp>
            <p:nvSpPr>
              <p:cNvPr id="56" name="Line 22">
                <a:extLst>
                  <a:ext uri="{FF2B5EF4-FFF2-40B4-BE49-F238E27FC236}">
                    <a16:creationId xmlns:a16="http://schemas.microsoft.com/office/drawing/2014/main" id="{7C5F7438-A880-4F5E-8392-FD5A41585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7" y="244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</p:grp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731DC319-3354-4CD1-98F6-CF536D26B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544"/>
              <a:ext cx="768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4" name="Line 24">
              <a:extLst>
                <a:ext uri="{FF2B5EF4-FFF2-40B4-BE49-F238E27FC236}">
                  <a16:creationId xmlns:a16="http://schemas.microsoft.com/office/drawing/2014/main" id="{3EC48BD1-4F89-4EBF-B86B-7559BDCAC8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2832"/>
              <a:ext cx="816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03705D6D-B79E-4BA1-9DB1-CADE289E3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3120"/>
              <a:ext cx="816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ADA08FD4-C6E5-440F-BDFB-EBF8C412B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544"/>
              <a:ext cx="480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7" name="Line 27">
              <a:extLst>
                <a:ext uri="{FF2B5EF4-FFF2-40B4-BE49-F238E27FC236}">
                  <a16:creationId xmlns:a16="http://schemas.microsoft.com/office/drawing/2014/main" id="{8FF3991E-6726-4D64-9B98-13719D21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120"/>
              <a:ext cx="480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1B911A20-E349-4E80-8E0C-6E054248A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256"/>
              <a:ext cx="4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GB" altLang="en-US"/>
                <a:t>plant</a:t>
              </a:r>
            </a:p>
          </p:txBody>
        </p:sp>
        <p:sp>
          <p:nvSpPr>
            <p:cNvPr id="49" name="Line 29">
              <a:extLst>
                <a:ext uri="{FF2B5EF4-FFF2-40B4-BE49-F238E27FC236}">
                  <a16:creationId xmlns:a16="http://schemas.microsoft.com/office/drawing/2014/main" id="{4205E671-0EAB-477C-99E4-1A2EF3D4C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544"/>
              <a:ext cx="768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50" name="Line 30">
              <a:extLst>
                <a:ext uri="{FF2B5EF4-FFF2-40B4-BE49-F238E27FC236}">
                  <a16:creationId xmlns:a16="http://schemas.microsoft.com/office/drawing/2014/main" id="{31D52B27-0970-4C04-8846-BCCF11493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20"/>
              <a:ext cx="768" cy="0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D"/>
            </a:p>
          </p:txBody>
        </p:sp>
        <p:sp>
          <p:nvSpPr>
            <p:cNvPr id="51" name="Text Box 31">
              <a:extLst>
                <a:ext uri="{FF2B5EF4-FFF2-40B4-BE49-F238E27FC236}">
                  <a16:creationId xmlns:a16="http://schemas.microsoft.com/office/drawing/2014/main" id="{EF44D568-FFEC-4181-81C4-5AEFBEBF7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9" y="2640"/>
              <a:ext cx="6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immediate</a:t>
              </a:r>
            </a:p>
          </p:txBody>
        </p:sp>
        <p:sp>
          <p:nvSpPr>
            <p:cNvPr id="52" name="Text Box 32">
              <a:extLst>
                <a:ext uri="{FF2B5EF4-FFF2-40B4-BE49-F238E27FC236}">
                  <a16:creationId xmlns:a16="http://schemas.microsoft.com/office/drawing/2014/main" id="{2A769F1A-AD6E-409A-B159-8EE7ACD82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" y="2832"/>
              <a:ext cx="5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feedback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E47C6585-C790-4F91-B338-DBD9C038C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6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/>
                <a:t>instruments</a:t>
              </a:r>
            </a:p>
          </p:txBody>
        </p:sp>
      </p:grpSp>
      <p:sp>
        <p:nvSpPr>
          <p:cNvPr id="60" name="Slide Number Placeholder 34">
            <a:extLst>
              <a:ext uri="{FF2B5EF4-FFF2-40B4-BE49-F238E27FC236}">
                <a16:creationId xmlns:a16="http://schemas.microsoft.com/office/drawing/2014/main" id="{A7485796-DA5F-47D0-BFA3-2AE4C6D4645A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altLang="en-US" dirty="0">
              <a:solidFill>
                <a:srgbClr val="9B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54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033CB06-9221-4999-9BF9-FC359F2F5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1368" y="750955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r>
              <a:rPr lang="en-US" altLang="en-US" dirty="0"/>
              <a:t> </a:t>
            </a:r>
            <a:r>
              <a:rPr lang="en-US" altLang="en-US" dirty="0" err="1"/>
              <a:t>Industri</a:t>
            </a:r>
            <a:endParaRPr lang="en-US" altLang="en-US" dirty="0"/>
          </a:p>
        </p:txBody>
      </p:sp>
      <p:pic>
        <p:nvPicPr>
          <p:cNvPr id="37892" name="Picture 5" descr="Ergohuman-Functions-Main">
            <a:extLst>
              <a:ext uri="{FF2B5EF4-FFF2-40B4-BE49-F238E27FC236}">
                <a16:creationId xmlns:a16="http://schemas.microsoft.com/office/drawing/2014/main" id="{0777E4A6-7723-4AFB-8945-559BAD0B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80" y="1560206"/>
            <a:ext cx="7838440" cy="470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94FBD-078F-4221-8349-ABD167DC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94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40" name="Subtitle 4">
            <a:extLst>
              <a:ext uri="{FF2B5EF4-FFF2-40B4-BE49-F238E27FC236}">
                <a16:creationId xmlns:a16="http://schemas.microsoft.com/office/drawing/2014/main" id="{D87FDFFA-805C-4FCC-94EC-25E9D321D0A6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Subtitle 4">
            <a:extLst>
              <a:ext uri="{FF2B5EF4-FFF2-40B4-BE49-F238E27FC236}">
                <a16:creationId xmlns:a16="http://schemas.microsoft.com/office/drawing/2014/main" id="{DCF6DEC1-2A4A-4C8C-B6A5-C8900701ABB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402C88D-638F-45D1-8D9F-B29C3AECE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3928" y="931640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r>
              <a:rPr lang="en-US" altLang="en-US" dirty="0"/>
              <a:t> </a:t>
            </a:r>
            <a:r>
              <a:rPr lang="en-US" altLang="en-US" dirty="0" err="1"/>
              <a:t>Industri</a:t>
            </a:r>
            <a:endParaRPr lang="en-US" altLang="en-US" dirty="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4401B5D-CF9F-4B08-A91D-6237F5FE64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38916" name="Picture 5" descr="Design-Kids-Furniture-ergonomic-desks-with-functional-units-1">
            <a:extLst>
              <a:ext uri="{FF2B5EF4-FFF2-40B4-BE49-F238E27FC236}">
                <a16:creationId xmlns:a16="http://schemas.microsoft.com/office/drawing/2014/main" id="{5F3D2E6C-3D7B-4ABD-BA5D-4DA4E13A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1740891"/>
            <a:ext cx="7579360" cy="460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1EAD9-9C1E-46AB-80C8-0B01607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95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BB6FEEE-35F6-44FE-A073-D68D08D5AC53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D5310CB-FD45-4B3B-8321-E84BA214A78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46D5234-AE2C-4980-93EE-A372CDF56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Ergonomi Industri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E37F51A-7960-4ED1-87A4-2AB88056C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 dirty="0"/>
          </a:p>
        </p:txBody>
      </p:sp>
      <p:pic>
        <p:nvPicPr>
          <p:cNvPr id="39940" name="Picture 5" descr="gestural-ergonomics">
            <a:extLst>
              <a:ext uri="{FF2B5EF4-FFF2-40B4-BE49-F238E27FC236}">
                <a16:creationId xmlns:a16="http://schemas.microsoft.com/office/drawing/2014/main" id="{B3A76C6C-206C-47BC-A536-97309F1E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992356"/>
            <a:ext cx="7213600" cy="417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5B3F4-5304-4BB3-8065-17A6BB20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96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71BE6A3-7CC1-44C7-9375-1242C03E2137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DDC5AD3-848F-4551-90A5-23E221761C94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4CD25F7-76F8-470D-8408-23B80B36C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5840" y="805389"/>
            <a:ext cx="9823525" cy="90026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r>
              <a:rPr lang="en-US" altLang="en-US" dirty="0"/>
              <a:t> </a:t>
            </a:r>
            <a:r>
              <a:rPr lang="en-US" altLang="en-US" dirty="0" err="1"/>
              <a:t>Industri</a:t>
            </a:r>
            <a:endParaRPr lang="en-US" altLang="en-US" dirty="0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DD45B33-A836-4315-8ADA-5E60BAE241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40964" name="Picture 5" descr="new-ergonomics-01">
            <a:extLst>
              <a:ext uri="{FF2B5EF4-FFF2-40B4-BE49-F238E27FC236}">
                <a16:creationId xmlns:a16="http://schemas.microsoft.com/office/drawing/2014/main" id="{50DC8AEB-291F-4F45-A4AD-B981B717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05654"/>
            <a:ext cx="7848600" cy="469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5693-6B78-4895-81ED-B945D384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97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E10590F-156E-4C5A-9C27-862915C53B52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7A6A358-49D7-4E1B-8FE7-DAFC0567ECB6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07AC6BD-B1BA-439E-BCF0-A46BED8A2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448" y="727183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9F4A8BA-F818-4EB9-A5DF-87473F73E5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58961" y="2065189"/>
            <a:ext cx="9744637" cy="2976563"/>
          </a:xfrm>
        </p:spPr>
        <p:txBody>
          <a:bodyPr/>
          <a:lstStyle/>
          <a:p>
            <a:pPr eaLnBrk="1" hangingPunct="1"/>
            <a:endParaRPr lang="id-ID" altLang="en-US"/>
          </a:p>
        </p:txBody>
      </p:sp>
      <p:pic>
        <p:nvPicPr>
          <p:cNvPr id="41988" name="Picture 5" descr="audi-q7-4l-concept-je-design-6-588x441">
            <a:extLst>
              <a:ext uri="{FF2B5EF4-FFF2-40B4-BE49-F238E27FC236}">
                <a16:creationId xmlns:a16="http://schemas.microsoft.com/office/drawing/2014/main" id="{31E3FA6D-E5BA-4573-B61D-C0257CC9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1536434"/>
            <a:ext cx="7863840" cy="477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E182-53C5-4757-A982-ADFCBDAE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98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6B01B49-2C46-4294-B054-873E74E6EE46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3440104-F4C3-492B-92DD-2CFBEDD95905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581961E-5D9D-48B5-BCC3-3D5D4B35C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888" y="790949"/>
            <a:ext cx="9744637" cy="809251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Ergonomi</a:t>
            </a:r>
            <a:endParaRPr lang="en-US" altLang="en-US" dirty="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D951922-5C47-42CE-9970-C17FA7423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05800" cy="4572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 err="1">
                <a:latin typeface="Signika" panose="02010003020600000004"/>
              </a:rPr>
              <a:t>Prinsip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Fisikal</a:t>
            </a:r>
            <a:r>
              <a:rPr lang="en-US" altLang="en-US" sz="2400" dirty="0">
                <a:latin typeface="Signika" panose="02010003020600000004"/>
              </a:rPr>
              <a:t> :</a:t>
            </a: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Menjadikan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segala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sesuatu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mudah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dijangkau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Bekerja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dengan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tinggi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sesuai</a:t>
            </a:r>
            <a:r>
              <a:rPr lang="en-US" altLang="en-US" sz="2400" dirty="0">
                <a:latin typeface="Signika" panose="02010003020600000004"/>
              </a:rPr>
              <a:t>/</a:t>
            </a:r>
            <a:r>
              <a:rPr lang="en-US" altLang="en-US" sz="2400" dirty="0" err="1">
                <a:latin typeface="Signika" panose="02010003020600000004"/>
              </a:rPr>
              <a:t>cocok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Bekerja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dengan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postur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sesuai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Mengurangi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pengeluaran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tenaga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berlebihan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Meminimalkan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kepenatan</a:t>
            </a:r>
            <a:r>
              <a:rPr lang="en-US" altLang="en-US" sz="2400" dirty="0">
                <a:latin typeface="Signika" panose="02010003020600000004"/>
              </a:rPr>
              <a:t>/</a:t>
            </a:r>
            <a:r>
              <a:rPr lang="en-US" altLang="en-US" sz="2400" dirty="0" err="1">
                <a:latin typeface="Signika" panose="02010003020600000004"/>
              </a:rPr>
              <a:t>keletihan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Mengurangi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pengulangan</a:t>
            </a:r>
            <a:r>
              <a:rPr lang="en-US" altLang="en-US" sz="2400" dirty="0">
                <a:latin typeface="Signika" panose="02010003020600000004"/>
              </a:rPr>
              <a:t> yang </a:t>
            </a:r>
            <a:r>
              <a:rPr lang="en-US" altLang="en-US" sz="2400" dirty="0" err="1">
                <a:latin typeface="Signika" panose="02010003020600000004"/>
              </a:rPr>
              <a:t>berlebihan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Memberikan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jarak</a:t>
            </a:r>
            <a:r>
              <a:rPr lang="en-US" altLang="en-US" sz="2400" dirty="0">
                <a:latin typeface="Signika" panose="02010003020600000004"/>
              </a:rPr>
              <a:t> </a:t>
            </a:r>
            <a:r>
              <a:rPr lang="en-US" altLang="en-US" sz="2400" dirty="0" err="1">
                <a:latin typeface="Signika" panose="02010003020600000004"/>
              </a:rPr>
              <a:t>ruang</a:t>
            </a:r>
            <a:r>
              <a:rPr lang="en-US" altLang="en-US" sz="2400" dirty="0">
                <a:latin typeface="Signika" panose="02010003020600000004"/>
              </a:rPr>
              <a:t> dan </a:t>
            </a:r>
            <a:r>
              <a:rPr lang="en-US" altLang="en-US" sz="2400" dirty="0" err="1">
                <a:latin typeface="Signika" panose="02010003020600000004"/>
              </a:rPr>
              <a:t>akses</a:t>
            </a:r>
            <a:endParaRPr lang="en-US" altLang="en-US" sz="2400" dirty="0">
              <a:latin typeface="Signika" panose="02010003020600000004"/>
            </a:endParaRPr>
          </a:p>
          <a:p>
            <a:pPr lvl="1" algn="just" eaLnBrk="1" hangingPunct="1"/>
            <a:r>
              <a:rPr lang="en-US" altLang="en-US" sz="2400" dirty="0" err="1">
                <a:latin typeface="Signika" panose="02010003020600000004"/>
              </a:rPr>
              <a:t>Meminimalkan</a:t>
            </a:r>
            <a:r>
              <a:rPr lang="en-US" altLang="en-US" sz="2400" dirty="0">
                <a:latin typeface="Signika" panose="02010003020600000004"/>
              </a:rPr>
              <a:t> contact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2A114-0E44-4AC2-93E7-E4E56C7F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9B9A98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DD6EC2FD-11FF-41A7-8D70-2F87DA34BC5B}" type="slidenum">
              <a:rPr lang="en-US" altLang="en-US" smtClean="0"/>
              <a:pPr/>
              <a:t>99</a:t>
            </a:fld>
            <a:endParaRPr lang="en-US" altLang="en-US">
              <a:solidFill>
                <a:srgbClr val="9B9A98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0FB07FD-AE8A-4C03-8E03-BC9F92B4DE55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7C39152-87D0-4E1B-AAED-7FC1A777CC9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3612</Words>
  <Application>Microsoft Office PowerPoint</Application>
  <PresentationFormat>Widescreen</PresentationFormat>
  <Paragraphs>974</Paragraphs>
  <Slides>106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Arial</vt:lpstr>
      <vt:lpstr>Arial Black</vt:lpstr>
      <vt:lpstr>Britannic Bold</vt:lpstr>
      <vt:lpstr>Calibri</vt:lpstr>
      <vt:lpstr>Signika</vt:lpstr>
      <vt:lpstr>Times</vt:lpstr>
      <vt:lpstr>Verdana</vt:lpstr>
      <vt:lpstr>Wingdings</vt:lpstr>
      <vt:lpstr>Wingdings 2</vt:lpstr>
      <vt:lpstr>1_Custom Design</vt:lpstr>
      <vt:lpstr>Picture</vt:lpstr>
      <vt:lpstr>RAGAM DIALOG/ GAYA INTERAKSI</vt:lpstr>
      <vt:lpstr>Capaian Pembelajaran</vt:lpstr>
      <vt:lpstr>Definisi </vt:lpstr>
      <vt:lpstr>Ragam Dialog/ Gaya Interaksi</vt:lpstr>
      <vt:lpstr>Lima Generasi Perkembangan User Interface</vt:lpstr>
      <vt:lpstr>PowerPoint Presentation</vt:lpstr>
      <vt:lpstr>Antarmuka Orientasi Baris Perintah</vt:lpstr>
      <vt:lpstr>PowerPoint Presentation</vt:lpstr>
      <vt:lpstr>Antarmuka Full Screen</vt:lpstr>
      <vt:lpstr>PowerPoint Presentation</vt:lpstr>
      <vt:lpstr>GUI Interface</vt:lpstr>
      <vt:lpstr>GUI Interface</vt:lpstr>
      <vt:lpstr>PowerPoint Presentation</vt:lpstr>
      <vt:lpstr>PowerPoint Presentation</vt:lpstr>
      <vt:lpstr>Embodied Interaction (menggunakan gerakan tubuh untuk memberikan input ke komputer )</vt:lpstr>
      <vt:lpstr>3D Virtual  (memberikan bentuk seolah user benar-benar berada dalam komputer)  </vt:lpstr>
      <vt:lpstr>3D Virtual Reality</vt:lpstr>
      <vt:lpstr>Sensing Affect  (komputer telah bisa mengenal lingkungan dan pengaruhnya, merasakan, mendengar, dan melihat )</vt:lpstr>
      <vt:lpstr>Sensor Network  (sensor yang ditempatkan jauh dari komputer, mampu mendeteksi vision dan sound.)</vt:lpstr>
      <vt:lpstr>Cyborg  (evolusi perkembangan IMK yang merupakan aspek dari artificial intelligent)  </vt:lpstr>
      <vt:lpstr>Future Interface</vt:lpstr>
      <vt:lpstr>Future Interface</vt:lpstr>
      <vt:lpstr>Future Interface</vt:lpstr>
      <vt:lpstr>Future Interface</vt:lpstr>
      <vt:lpstr>Future Interface</vt:lpstr>
      <vt:lpstr>Ragam Dialog/ Gaya Interaksi Secara Umum :</vt:lpstr>
      <vt:lpstr>Command Line Interface</vt:lpstr>
      <vt:lpstr>Command Line Interface</vt:lpstr>
      <vt:lpstr>PowerPoint Presentation</vt:lpstr>
      <vt:lpstr>Command Line Interface</vt:lpstr>
      <vt:lpstr>Command Line Interface</vt:lpstr>
      <vt:lpstr>Command Line Interface</vt:lpstr>
      <vt:lpstr>Command Line Interface</vt:lpstr>
      <vt:lpstr>Menu’s</vt:lpstr>
      <vt:lpstr>Menu’s</vt:lpstr>
      <vt:lpstr>Menu’s</vt:lpstr>
      <vt:lpstr>Natural Language</vt:lpstr>
      <vt:lpstr>Natural Language</vt:lpstr>
      <vt:lpstr>Natural Language</vt:lpstr>
      <vt:lpstr>Natural Language</vt:lpstr>
      <vt:lpstr>Query Interfaces</vt:lpstr>
      <vt:lpstr>Query Interfaces</vt:lpstr>
      <vt:lpstr>Query Interfaces</vt:lpstr>
      <vt:lpstr>Query Interfaces (sql)</vt:lpstr>
      <vt:lpstr>Query Interfaces (Sql)</vt:lpstr>
      <vt:lpstr>Form-fills</vt:lpstr>
      <vt:lpstr>Form-fills</vt:lpstr>
      <vt:lpstr>Form-fills</vt:lpstr>
      <vt:lpstr>Form-fills</vt:lpstr>
      <vt:lpstr>Spreadsheets</vt:lpstr>
      <vt:lpstr>Spreadsheets (Lotus 123)</vt:lpstr>
      <vt:lpstr>Spreadsheets</vt:lpstr>
      <vt:lpstr>Spreadsheets (MS Excel)</vt:lpstr>
      <vt:lpstr>WIMP Interface</vt:lpstr>
      <vt:lpstr>Element WIMP : Windows</vt:lpstr>
      <vt:lpstr>Element WIMP : Icons</vt:lpstr>
      <vt:lpstr>Element WIMP : Menu’s</vt:lpstr>
      <vt:lpstr>Jenis Menu’s</vt:lpstr>
      <vt:lpstr>Menu Tambahan </vt:lpstr>
      <vt:lpstr>Masalah Desain Menu </vt:lpstr>
      <vt:lpstr>PowerPoint Presentation</vt:lpstr>
      <vt:lpstr>PowerPoint Presentation</vt:lpstr>
      <vt:lpstr>Combo Box</vt:lpstr>
      <vt:lpstr>List Box</vt:lpstr>
      <vt:lpstr>Toolbars</vt:lpstr>
      <vt:lpstr>Palettes</vt:lpstr>
      <vt:lpstr>Dialogue Boxes</vt:lpstr>
      <vt:lpstr>Three Dimensional Interfaces</vt:lpstr>
      <vt:lpstr>Speech-driven Interface</vt:lpstr>
      <vt:lpstr>Speech-driven</vt:lpstr>
      <vt:lpstr>Speech-driven GIS</vt:lpstr>
      <vt:lpstr>Designing experience</vt:lpstr>
      <vt:lpstr>Designing experience</vt:lpstr>
      <vt:lpstr>Designing experience</vt:lpstr>
      <vt:lpstr>How crackers work</vt:lpstr>
      <vt:lpstr>Physical design</vt:lpstr>
      <vt:lpstr>Physical design</vt:lpstr>
      <vt:lpstr>physical layout</vt:lpstr>
      <vt:lpstr>PowerPoint Presentation</vt:lpstr>
      <vt:lpstr>Ergonomi</vt:lpstr>
      <vt:lpstr>Contoh-contoh Ergonomi</vt:lpstr>
      <vt:lpstr>Ergonomi</vt:lpstr>
      <vt:lpstr>Ergonomi</vt:lpstr>
      <vt:lpstr>Ergonomi</vt:lpstr>
      <vt:lpstr>Ergonomi</vt:lpstr>
      <vt:lpstr>Ergonomi</vt:lpstr>
      <vt:lpstr>Ergonomi</vt:lpstr>
      <vt:lpstr>Ergonomi</vt:lpstr>
      <vt:lpstr>Ergonomi</vt:lpstr>
      <vt:lpstr>Ergonomi</vt:lpstr>
      <vt:lpstr>Antarmuka Industri</vt:lpstr>
      <vt:lpstr>Antarmuka Kaca ?</vt:lpstr>
      <vt:lpstr>PowerPoint Presentation</vt:lpstr>
      <vt:lpstr>Ergonomi Industri</vt:lpstr>
      <vt:lpstr>Ergonomi Industri</vt:lpstr>
      <vt:lpstr>Ergonomi Industri</vt:lpstr>
      <vt:lpstr>Ergonomi Industri</vt:lpstr>
      <vt:lpstr>Ergonomi</vt:lpstr>
      <vt:lpstr>Prinsip Ergonomi</vt:lpstr>
      <vt:lpstr>Prinsip Ergonomi</vt:lpstr>
      <vt:lpstr>Prinsip Ergonomi</vt:lpstr>
      <vt:lpstr>Prinsip Ergonomi</vt:lpstr>
      <vt:lpstr>Ergonomi </vt:lpstr>
      <vt:lpstr>Ergonomi </vt:lpstr>
      <vt:lpstr>Ada pertanyaan ?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UmiRosyidah</dc:creator>
  <cp:lastModifiedBy>DELL</cp:lastModifiedBy>
  <cp:revision>103</cp:revision>
  <dcterms:created xsi:type="dcterms:W3CDTF">2020-07-23T01:18:59Z</dcterms:created>
  <dcterms:modified xsi:type="dcterms:W3CDTF">2022-02-28T08:59:35Z</dcterms:modified>
</cp:coreProperties>
</file>